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EE8F-BBF5-403C-839D-B1C0A1095BF9}" type="datetimeFigureOut">
              <a:rPr lang="en-CA" smtClean="0"/>
              <a:t>27/Feb/2017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34889-55E7-43ED-8851-0723168ACF66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DLykReboJD0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uFill>
                  <a:solidFill>
                    <a:srgbClr val="FFFFFF"/>
                  </a:solidFill>
                </a:uFill>
                <a:latin typeface="Comic Sans MS"/>
              </a:rPr>
              <a:t>La Belgique</a:t>
            </a:r>
            <a:endParaRPr/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297720" y="1463040"/>
            <a:ext cx="9394560" cy="539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153360"/>
            <a:ext cx="9071280" cy="1557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Comic Sans MS"/>
              </a:rPr>
              <a:t>En Belgique, on a fait les…
Schtroumpfs</a:t>
            </a:r>
            <a:endParaRPr/>
          </a:p>
        </p:txBody>
      </p:sp>
      <p:pic>
        <p:nvPicPr>
          <p:cNvPr id="108" name="Picture 107"/>
          <p:cNvPicPr/>
          <p:nvPr/>
        </p:nvPicPr>
        <p:blipFill>
          <a:blip r:embed="rId2"/>
          <a:stretch/>
        </p:blipFill>
        <p:spPr>
          <a:xfrm>
            <a:off x="455040" y="2011680"/>
            <a:ext cx="6402960" cy="4206240"/>
          </a:xfrm>
          <a:prstGeom prst="rect">
            <a:avLst/>
          </a:prstGeom>
          <a:ln>
            <a:noFill/>
          </a:ln>
        </p:spPr>
      </p:pic>
      <p:pic>
        <p:nvPicPr>
          <p:cNvPr id="109" name="Picture 108"/>
          <p:cNvPicPr/>
          <p:nvPr/>
        </p:nvPicPr>
        <p:blipFill>
          <a:blip r:embed="rId3"/>
          <a:stretch/>
        </p:blipFill>
        <p:spPr>
          <a:xfrm>
            <a:off x="7223760" y="4480560"/>
            <a:ext cx="2468880" cy="1651680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/>
          <p:nvPr/>
        </p:nvPicPr>
        <p:blipFill>
          <a:blip r:embed="rId4"/>
          <a:stretch/>
        </p:blipFill>
        <p:spPr>
          <a:xfrm>
            <a:off x="7223760" y="2065320"/>
            <a:ext cx="2457000" cy="186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Comic Sans MS"/>
              </a:rPr>
              <a:t>La Belgique produit du chocolat</a:t>
            </a:r>
            <a:endParaRPr/>
          </a:p>
        </p:txBody>
      </p:sp>
      <p:pic>
        <p:nvPicPr>
          <p:cNvPr id="112" name="Picture 111"/>
          <p:cNvPicPr/>
          <p:nvPr/>
        </p:nvPicPr>
        <p:blipFill>
          <a:blip r:embed="rId2"/>
          <a:stretch/>
        </p:blipFill>
        <p:spPr>
          <a:xfrm>
            <a:off x="365760" y="2743200"/>
            <a:ext cx="2495160" cy="1828440"/>
          </a:xfrm>
          <a:prstGeom prst="rect">
            <a:avLst/>
          </a:prstGeom>
          <a:ln>
            <a:noFill/>
          </a:ln>
        </p:spPr>
      </p:pic>
      <p:pic>
        <p:nvPicPr>
          <p:cNvPr id="113" name="Picture 112"/>
          <p:cNvPicPr/>
          <p:nvPr/>
        </p:nvPicPr>
        <p:blipFill>
          <a:blip r:embed="rId3"/>
          <a:stretch/>
        </p:blipFill>
        <p:spPr>
          <a:xfrm>
            <a:off x="2286000" y="1554480"/>
            <a:ext cx="1737360" cy="1737360"/>
          </a:xfrm>
          <a:prstGeom prst="rect">
            <a:avLst/>
          </a:prstGeom>
          <a:ln>
            <a:noFill/>
          </a:ln>
        </p:spPr>
      </p:pic>
      <p:pic>
        <p:nvPicPr>
          <p:cNvPr id="114" name="Picture 113"/>
          <p:cNvPicPr/>
          <p:nvPr/>
        </p:nvPicPr>
        <p:blipFill>
          <a:blip r:embed="rId4"/>
          <a:stretch/>
        </p:blipFill>
        <p:spPr>
          <a:xfrm>
            <a:off x="1004400" y="5159160"/>
            <a:ext cx="2561760" cy="1790280"/>
          </a:xfrm>
          <a:prstGeom prst="rect">
            <a:avLst/>
          </a:prstGeom>
          <a:ln>
            <a:noFill/>
          </a:ln>
        </p:spPr>
      </p:pic>
      <p:pic>
        <p:nvPicPr>
          <p:cNvPr id="115" name="Picture 114"/>
          <p:cNvPicPr/>
          <p:nvPr/>
        </p:nvPicPr>
        <p:blipFill>
          <a:blip r:embed="rId5"/>
          <a:stretch/>
        </p:blipFill>
        <p:spPr>
          <a:xfrm>
            <a:off x="3964680" y="3286440"/>
            <a:ext cx="5642280" cy="375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Comic Sans MS"/>
              </a:rPr>
              <a:t>J'aime la Belgique!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2374920" y="6511320"/>
            <a:ext cx="521460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  <a:hlinkClick r:id="rId2"/>
              </a:rPr>
              <a:t>https://www.youtube.com/watch?v=DLykReboJD0</a:t>
            </a:r>
            <a:endParaRPr/>
          </a:p>
        </p:txBody>
      </p:sp>
      <p:pic>
        <p:nvPicPr>
          <p:cNvPr id="118" name="Picture 117"/>
          <p:cNvPicPr/>
          <p:nvPr/>
        </p:nvPicPr>
        <p:blipFill>
          <a:blip r:embed="rId3"/>
          <a:stretch/>
        </p:blipFill>
        <p:spPr>
          <a:xfrm>
            <a:off x="2194560" y="1830600"/>
            <a:ext cx="6126480" cy="420444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uFill>
                  <a:solidFill>
                    <a:srgbClr val="FFFFFF"/>
                  </a:solidFill>
                </a:uFill>
                <a:latin typeface="Comic Sans MS"/>
              </a:rPr>
              <a:t>La Belgique est un </a:t>
            </a:r>
            <a:r>
              <a:rPr lang="en-US" sz="2400" strike="noStrike" spc="-1">
                <a:uFill>
                  <a:solidFill>
                    <a:srgbClr val="FFFFFF"/>
                  </a:solidFill>
                </a:uFill>
                <a:latin typeface="Comic Sans MS"/>
              </a:rPr>
              <a:t>petit</a:t>
            </a:r>
            <a:r>
              <a:rPr lang="en-US" sz="4400" strike="noStrike" spc="-1">
                <a:uFill>
                  <a:solidFill>
                    <a:srgbClr val="FFFFFF"/>
                  </a:solidFill>
                </a:uFill>
                <a:latin typeface="Comic Sans MS"/>
              </a:rPr>
              <a:t> pays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4400" strike="noStrike" spc="-1">
                <a:uFill>
                  <a:solidFill>
                    <a:srgbClr val="FFFFFF"/>
                  </a:solidFill>
                </a:uFill>
                <a:latin typeface="Comic Sans MS"/>
              </a:rPr>
              <a:t>Le Canada est un </a:t>
            </a:r>
            <a:r>
              <a:rPr lang="en-US" sz="6600" strike="noStrike" spc="-1">
                <a:uFill>
                  <a:solidFill>
                    <a:srgbClr val="FFFFFF"/>
                  </a:solidFill>
                </a:uFill>
                <a:latin typeface="Comic Sans MS"/>
              </a:rPr>
              <a:t>grand</a:t>
            </a:r>
            <a:r>
              <a:rPr lang="en-US" sz="4400" strike="noStrike" spc="-1">
                <a:uFill>
                  <a:solidFill>
                    <a:srgbClr val="FFFFFF"/>
                  </a:solidFill>
                </a:uFill>
                <a:latin typeface="Comic Sans MS"/>
              </a:rPr>
              <a:t> pays</a:t>
            </a:r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1371600" y="5020920"/>
            <a:ext cx="457200" cy="37404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7" name="Picture 76"/>
          <p:cNvPicPr/>
          <p:nvPr/>
        </p:nvPicPr>
        <p:blipFill>
          <a:blip r:embed="rId3"/>
          <a:stretch/>
        </p:blipFill>
        <p:spPr>
          <a:xfrm>
            <a:off x="2286000" y="2011680"/>
            <a:ext cx="5760720" cy="4996440"/>
          </a:xfrm>
          <a:prstGeom prst="rect">
            <a:avLst/>
          </a:prstGeom>
          <a:ln>
            <a:noFill/>
          </a:ln>
        </p:spPr>
      </p:pic>
      <p:sp>
        <p:nvSpPr>
          <p:cNvPr id="78" name="Line 2"/>
          <p:cNvSpPr/>
          <p:nvPr/>
        </p:nvSpPr>
        <p:spPr>
          <a:xfrm>
            <a:off x="731520" y="3657600"/>
            <a:ext cx="640080" cy="12801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Line 3"/>
          <p:cNvSpPr/>
          <p:nvPr/>
        </p:nvSpPr>
        <p:spPr>
          <a:xfrm>
            <a:off x="731520" y="3474720"/>
            <a:ext cx="1828800" cy="8229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 strike="noStrike" spc="-1">
                <a:uFill>
                  <a:solidFill>
                    <a:srgbClr val="FFFFFF"/>
                  </a:solidFill>
                </a:uFill>
                <a:latin typeface="Comic Sans MS"/>
              </a:rPr>
              <a:t>Le drapeau est noir, jaune et rouge.</a:t>
            </a:r>
            <a:endParaRPr/>
          </a:p>
        </p:txBody>
      </p:sp>
      <p:pic>
        <p:nvPicPr>
          <p:cNvPr id="81" name="Picture 80"/>
          <p:cNvPicPr/>
          <p:nvPr/>
        </p:nvPicPr>
        <p:blipFill>
          <a:blip r:embed="rId2"/>
          <a:stretch/>
        </p:blipFill>
        <p:spPr>
          <a:xfrm>
            <a:off x="2157120" y="2110680"/>
            <a:ext cx="5980680" cy="401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04000" y="225000"/>
            <a:ext cx="9071280" cy="141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 strike="noStrike" spc="-1">
                <a:uFill>
                  <a:solidFill>
                    <a:srgbClr val="FFFFFF"/>
                  </a:solidFill>
                </a:uFill>
                <a:latin typeface="Comic Sans MS"/>
              </a:rPr>
              <a:t>En Belgique, on parle le Néerlandais, le Français et l'Allemand</a:t>
            </a:r>
            <a:endParaRPr/>
          </a:p>
        </p:txBody>
      </p:sp>
      <p:pic>
        <p:nvPicPr>
          <p:cNvPr id="83" name="Picture 82"/>
          <p:cNvPicPr/>
          <p:nvPr/>
        </p:nvPicPr>
        <p:blipFill>
          <a:blip r:embed="rId2"/>
          <a:stretch/>
        </p:blipFill>
        <p:spPr>
          <a:xfrm>
            <a:off x="731520" y="1672920"/>
            <a:ext cx="6618240" cy="518508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6766560" y="5029200"/>
            <a:ext cx="2594160" cy="914400"/>
          </a:xfrm>
          <a:custGeom>
            <a:avLst/>
            <a:gdLst/>
            <a:ahLst/>
            <a:cxnLst/>
            <a:rect l="0" t="0" r="r" b="b"/>
            <a:pathLst>
              <a:path w="7208" h="3718">
                <a:moveTo>
                  <a:pt x="0" y="1858"/>
                </a:moveTo>
                <a:cubicBezTo>
                  <a:pt x="2402" y="0"/>
                  <a:pt x="4804" y="3717"/>
                  <a:pt x="7207" y="1858"/>
                </a:cubicBezTo>
              </a:path>
              <a:path w="7208" h="3719">
                <a:moveTo>
                  <a:pt x="0" y="1859"/>
                </a:moveTo>
                <a:cubicBezTo>
                  <a:pt x="2402" y="0"/>
                  <a:pt x="4804" y="3718"/>
                  <a:pt x="7207" y="1859"/>
                </a:cubicBez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 anchorCtr="1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S Gothic"/>
              </a:rPr>
              <a:t>Gutentag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5" name="CustomShape 3"/>
          <p:cNvSpPr/>
          <p:nvPr/>
        </p:nvSpPr>
        <p:spPr>
          <a:xfrm>
            <a:off x="972000" y="3777840"/>
            <a:ext cx="2502720" cy="977040"/>
          </a:xfrm>
          <a:custGeom>
            <a:avLst/>
            <a:gdLst/>
            <a:ahLst/>
            <a:cxnLst/>
            <a:rect l="0" t="0" r="r" b="b"/>
            <a:pathLst>
              <a:path w="4599" h="1">
                <a:moveTo>
                  <a:pt x="0" y="0"/>
                </a:moveTo>
                <a:lnTo>
                  <a:pt x="4598" y="0"/>
                </a:lnTo>
              </a:path>
              <a:path w="6954" h="1">
                <a:moveTo>
                  <a:pt x="0" y="0"/>
                </a:moveTo>
                <a:lnTo>
                  <a:pt x="6953" y="0"/>
                </a:ln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7160" rIns="90000" bIns="47160" anchor="ctr" anchorCtr="1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S Gothic"/>
              </a:rPr>
              <a:t>Bonjour</a:t>
            </a:r>
            <a:endParaRPr/>
          </a:p>
        </p:txBody>
      </p:sp>
      <p:sp>
        <p:nvSpPr>
          <p:cNvPr id="86" name="CustomShape 4"/>
          <p:cNvSpPr/>
          <p:nvPr/>
        </p:nvSpPr>
        <p:spPr>
          <a:xfrm>
            <a:off x="6035040" y="1554480"/>
            <a:ext cx="3600000" cy="1800000"/>
          </a:xfrm>
          <a:custGeom>
            <a:avLst/>
            <a:gdLst/>
            <a:ahLst/>
            <a:cxnLst/>
            <a:rect l="0" t="0" r="r" b="b"/>
            <a:pathLst>
              <a:path w="10002" h="2779">
                <a:moveTo>
                  <a:pt x="0" y="2778"/>
                </a:moveTo>
                <a:lnTo>
                  <a:pt x="10001" y="0"/>
                </a:lnTo>
              </a:path>
              <a:path w="10002" h="2780">
                <a:moveTo>
                  <a:pt x="0" y="2779"/>
                </a:moveTo>
                <a:lnTo>
                  <a:pt x="10001" y="0"/>
                </a:lnTo>
              </a:path>
            </a:pathLst>
          </a:custGeom>
          <a:blipFill>
            <a:blip r:embed="rId3"/>
            <a:tile/>
          </a:blipFill>
          <a:ln w="9360">
            <a:solidFill>
              <a:srgbClr val="000000"/>
            </a:solidFill>
            <a:miter/>
          </a:ln>
          <a:effectLst>
            <a:outerShdw dist="152735" dir="2700000">
              <a:srgbClr val="868686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 anchorCtr="1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S Gothic"/>
              </a:rPr>
              <a:t>Hallo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4000" y="-5040"/>
            <a:ext cx="9071280" cy="18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Les sports les plus populaires sont le football, le tennis, la nage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44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 et le cyclisme .</a:t>
            </a: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491760" y="2194560"/>
            <a:ext cx="3988800" cy="2333520"/>
          </a:xfrm>
          <a:prstGeom prst="rect">
            <a:avLst/>
          </a:prstGeom>
          <a:ln>
            <a:noFill/>
          </a:ln>
        </p:spPr>
      </p:pic>
      <p:pic>
        <p:nvPicPr>
          <p:cNvPr id="90" name="Picture 89"/>
          <p:cNvPicPr/>
          <p:nvPr/>
        </p:nvPicPr>
        <p:blipFill>
          <a:blip r:embed="rId3"/>
          <a:stretch/>
        </p:blipFill>
        <p:spPr>
          <a:xfrm>
            <a:off x="7156800" y="2676240"/>
            <a:ext cx="2261520" cy="1804320"/>
          </a:xfrm>
          <a:prstGeom prst="rect">
            <a:avLst/>
          </a:prstGeom>
          <a:ln>
            <a:noFill/>
          </a:ln>
        </p:spPr>
      </p:pic>
      <p:pic>
        <p:nvPicPr>
          <p:cNvPr id="91" name="Picture 90"/>
          <p:cNvPicPr/>
          <p:nvPr/>
        </p:nvPicPr>
        <p:blipFill>
          <a:blip r:embed="rId4"/>
          <a:stretch/>
        </p:blipFill>
        <p:spPr>
          <a:xfrm>
            <a:off x="7498080" y="5120640"/>
            <a:ext cx="1638720" cy="1752120"/>
          </a:xfrm>
          <a:prstGeom prst="rect">
            <a:avLst/>
          </a:prstGeom>
          <a:ln>
            <a:noFill/>
          </a:ln>
        </p:spPr>
      </p:pic>
      <p:pic>
        <p:nvPicPr>
          <p:cNvPr id="92" name="Picture 91"/>
          <p:cNvPicPr/>
          <p:nvPr/>
        </p:nvPicPr>
        <p:blipFill>
          <a:blip r:embed="rId5"/>
          <a:stretch/>
        </p:blipFill>
        <p:spPr>
          <a:xfrm>
            <a:off x="3657600" y="5029200"/>
            <a:ext cx="2847600" cy="160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En Belgique on adore les gauffres.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5" name="Picture 94"/>
          <p:cNvPicPr/>
          <p:nvPr/>
        </p:nvPicPr>
        <p:blipFill>
          <a:blip r:embed="rId2"/>
          <a:stretch/>
        </p:blipFill>
        <p:spPr>
          <a:xfrm>
            <a:off x="1681200" y="1463040"/>
            <a:ext cx="3896640" cy="569916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6" name="Picture 95"/>
          <p:cNvPicPr/>
          <p:nvPr/>
        </p:nvPicPr>
        <p:blipFill>
          <a:blip r:embed="rId3"/>
          <a:stretch/>
        </p:blipFill>
        <p:spPr>
          <a:xfrm>
            <a:off x="6818400" y="4258080"/>
            <a:ext cx="2142720" cy="214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Comic Sans MS"/>
              </a:rPr>
              <a:t>La Belgique a inventé les frites.</a:t>
            </a:r>
            <a:endParaRPr/>
          </a:p>
        </p:txBody>
      </p:sp>
      <p:pic>
        <p:nvPicPr>
          <p:cNvPr id="98" name="Picture 97"/>
          <p:cNvPicPr/>
          <p:nvPr/>
        </p:nvPicPr>
        <p:blipFill>
          <a:blip r:embed="rId2"/>
          <a:stretch/>
        </p:blipFill>
        <p:spPr>
          <a:xfrm>
            <a:off x="3108960" y="1463040"/>
            <a:ext cx="3566160" cy="4676040"/>
          </a:xfrm>
          <a:prstGeom prst="rect">
            <a:avLst/>
          </a:prstGeom>
          <a:ln>
            <a:noFill/>
          </a:ln>
        </p:spPr>
      </p:pic>
      <p:sp>
        <p:nvSpPr>
          <p:cNvPr id="99" name="TextShape 2"/>
          <p:cNvSpPr txBox="1"/>
          <p:nvPr/>
        </p:nvSpPr>
        <p:spPr>
          <a:xfrm>
            <a:off x="2194560" y="6309360"/>
            <a:ext cx="6217920" cy="655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>
                <a:latin typeface="Comic Sans MS"/>
              </a:rPr>
              <a:t>French fries? Maybe not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spc="-1">
                <a:latin typeface="Comic Sans MS"/>
              </a:rPr>
              <a:t>Qui aime les CHOUX de Brusselles?</a:t>
            </a:r>
            <a:endParaRPr/>
          </a:p>
        </p:txBody>
      </p:sp>
      <p:pic>
        <p:nvPicPr>
          <p:cNvPr id="101" name="Picture 100"/>
          <p:cNvPicPr/>
          <p:nvPr/>
        </p:nvPicPr>
        <p:blipFill>
          <a:blip r:embed="rId2"/>
          <a:stretch/>
        </p:blipFill>
        <p:spPr>
          <a:xfrm>
            <a:off x="614160" y="1827000"/>
            <a:ext cx="6426720" cy="3476520"/>
          </a:xfrm>
          <a:prstGeom prst="rect">
            <a:avLst/>
          </a:prstGeom>
          <a:ln>
            <a:noFill/>
          </a:ln>
        </p:spPr>
      </p:pic>
      <p:pic>
        <p:nvPicPr>
          <p:cNvPr id="102" name="Picture 101"/>
          <p:cNvPicPr/>
          <p:nvPr/>
        </p:nvPicPr>
        <p:blipFill>
          <a:blip r:embed="rId3"/>
          <a:stretch/>
        </p:blipFill>
        <p:spPr>
          <a:xfrm>
            <a:off x="6858000" y="4449600"/>
            <a:ext cx="2834640" cy="283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Comic Sans MS"/>
              </a:rPr>
              <a:t>La Belgique a inventé le saxophone.</a:t>
            </a:r>
            <a:endParaRPr/>
          </a:p>
        </p:txBody>
      </p:sp>
      <p:pic>
        <p:nvPicPr>
          <p:cNvPr id="104" name="Picture 103"/>
          <p:cNvPicPr/>
          <p:nvPr/>
        </p:nvPicPr>
        <p:blipFill>
          <a:blip r:embed="rId2"/>
          <a:stretch/>
        </p:blipFill>
        <p:spPr>
          <a:xfrm>
            <a:off x="5943600" y="1683720"/>
            <a:ext cx="3686400" cy="5540040"/>
          </a:xfrm>
          <a:prstGeom prst="rect">
            <a:avLst/>
          </a:prstGeom>
          <a:ln>
            <a:noFill/>
          </a:ln>
        </p:spPr>
      </p:pic>
      <p:pic>
        <p:nvPicPr>
          <p:cNvPr id="105" name="Picture 104"/>
          <p:cNvPicPr/>
          <p:nvPr/>
        </p:nvPicPr>
        <p:blipFill>
          <a:blip r:embed="rId3"/>
          <a:stretch/>
        </p:blipFill>
        <p:spPr>
          <a:xfrm>
            <a:off x="3017520" y="1563120"/>
            <a:ext cx="2628720" cy="1742760"/>
          </a:xfrm>
          <a:prstGeom prst="rect">
            <a:avLst/>
          </a:prstGeom>
          <a:ln>
            <a:noFill/>
          </a:ln>
        </p:spPr>
      </p:pic>
      <p:pic>
        <p:nvPicPr>
          <p:cNvPr id="106" name="Picture 105"/>
          <p:cNvPicPr/>
          <p:nvPr/>
        </p:nvPicPr>
        <p:blipFill>
          <a:blip r:embed="rId4"/>
          <a:stretch/>
        </p:blipFill>
        <p:spPr>
          <a:xfrm>
            <a:off x="297000" y="3701880"/>
            <a:ext cx="4457880" cy="343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110</Words>
  <Application>Microsoft Office PowerPoint</Application>
  <PresentationFormat>Custom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Sturt</dc:creator>
  <cp:lastModifiedBy>Kevin Sturt</cp:lastModifiedBy>
  <cp:revision>5</cp:revision>
  <dcterms:created xsi:type="dcterms:W3CDTF">2017-02-25T16:55:10Z</dcterms:created>
  <dcterms:modified xsi:type="dcterms:W3CDTF">2017-02-27T16:11:25Z</dcterms:modified>
  <dc:language>en-US</dc:language>
</cp:coreProperties>
</file>