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582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AE22-E420-47EF-974C-9F3A179966A4}" type="datetimeFigureOut">
              <a:rPr lang="en-CA" smtClean="0"/>
              <a:t>27/Feb/2017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6BD8-095F-48A7-B73B-D1B19A22D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43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AE22-E420-47EF-974C-9F3A179966A4}" type="datetimeFigureOut">
              <a:rPr lang="en-CA" smtClean="0"/>
              <a:t>27/Feb/2017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6BD8-095F-48A7-B73B-D1B19A22D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303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AE22-E420-47EF-974C-9F3A179966A4}" type="datetimeFigureOut">
              <a:rPr lang="en-CA" smtClean="0"/>
              <a:t>27/Feb/2017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6BD8-095F-48A7-B73B-D1B19A22D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733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AE22-E420-47EF-974C-9F3A179966A4}" type="datetimeFigureOut">
              <a:rPr lang="en-CA" smtClean="0"/>
              <a:t>27/Feb/2017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6BD8-095F-48A7-B73B-D1B19A22D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77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AE22-E420-47EF-974C-9F3A179966A4}" type="datetimeFigureOut">
              <a:rPr lang="en-CA" smtClean="0"/>
              <a:t>27/Feb/2017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6BD8-095F-48A7-B73B-D1B19A22D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84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AE22-E420-47EF-974C-9F3A179966A4}" type="datetimeFigureOut">
              <a:rPr lang="en-CA" smtClean="0"/>
              <a:t>27/Feb/2017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6BD8-095F-48A7-B73B-D1B19A22D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505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AE22-E420-47EF-974C-9F3A179966A4}" type="datetimeFigureOut">
              <a:rPr lang="en-CA" smtClean="0"/>
              <a:t>27/Feb/2017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6BD8-095F-48A7-B73B-D1B19A22D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70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AE22-E420-47EF-974C-9F3A179966A4}" type="datetimeFigureOut">
              <a:rPr lang="en-CA" smtClean="0"/>
              <a:t>27/Feb/2017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6BD8-095F-48A7-B73B-D1B19A22D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7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AE22-E420-47EF-974C-9F3A179966A4}" type="datetimeFigureOut">
              <a:rPr lang="en-CA" smtClean="0"/>
              <a:t>27/Feb/2017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6BD8-095F-48A7-B73B-D1B19A22D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85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AE22-E420-47EF-974C-9F3A179966A4}" type="datetimeFigureOut">
              <a:rPr lang="en-CA" smtClean="0"/>
              <a:t>27/Feb/2017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6BD8-095F-48A7-B73B-D1B19A22D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896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AE22-E420-47EF-974C-9F3A179966A4}" type="datetimeFigureOut">
              <a:rPr lang="en-CA" smtClean="0"/>
              <a:t>27/Feb/2017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6BD8-095F-48A7-B73B-D1B19A22D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0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AE22-E420-47EF-974C-9F3A179966A4}" type="datetimeFigureOut">
              <a:rPr lang="en-CA" smtClean="0"/>
              <a:t>27/Feb/2017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06BD8-095F-48A7-B73B-D1B19A22D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92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FYS2N8KBXs?list=RD51XonN_Z77c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/>
              <a:t>La </a:t>
            </a:r>
            <a:r>
              <a:rPr lang="en-CA" sz="5400" dirty="0"/>
              <a:t>S</a:t>
            </a:r>
            <a:r>
              <a:rPr lang="en-CA" sz="5400" dirty="0" smtClean="0"/>
              <a:t>uisse</a:t>
            </a:r>
            <a:endParaRPr lang="en-CA" sz="5400" dirty="0"/>
          </a:p>
        </p:txBody>
      </p:sp>
      <p:pic>
        <p:nvPicPr>
          <p:cNvPr id="1026" name="Picture 2" descr="C:\Users\User\AppData\Local\Microsoft\Windows\Temporary Internet Files\Content.IE5\3SK1XGCE\Map_of_Switzerland%2C_political_and_international_%28CIA%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06" y="1700808"/>
            <a:ext cx="58440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APVIG65V\Animated-Flag-Switzerland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26479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CA" sz="3600" dirty="0" smtClean="0">
                <a:latin typeface="Century Gothic" panose="020B0502020202020204" pitchFamily="34" charset="0"/>
              </a:rPr>
              <a:t>Il y a beaucoup de </a:t>
            </a:r>
            <a:r>
              <a:rPr lang="en-CA" sz="3600" dirty="0" err="1" smtClean="0">
                <a:latin typeface="Century Gothic" panose="020B0502020202020204" pitchFamily="34" charset="0"/>
              </a:rPr>
              <a:t>montagnes</a:t>
            </a:r>
            <a:r>
              <a:rPr lang="en-CA" sz="3600" dirty="0" smtClean="0">
                <a:latin typeface="Century Gothic" panose="020B0502020202020204" pitchFamily="34" charset="0"/>
              </a:rPr>
              <a:t> </a:t>
            </a:r>
            <a:r>
              <a:rPr lang="en-CA" sz="3600" dirty="0" err="1" smtClean="0">
                <a:latin typeface="Century Gothic" panose="020B0502020202020204" pitchFamily="34" charset="0"/>
              </a:rPr>
              <a:t>donc</a:t>
            </a:r>
            <a:r>
              <a:rPr lang="en-CA" sz="3600" dirty="0" smtClean="0">
                <a:latin typeface="Century Gothic" panose="020B0502020202020204" pitchFamily="34" charset="0"/>
              </a:rPr>
              <a:t> beaucoup de monde fait du ski </a:t>
            </a:r>
            <a:r>
              <a:rPr lang="en-CA" sz="3600" dirty="0" err="1" smtClean="0">
                <a:latin typeface="Century Gothic" panose="020B0502020202020204" pitchFamily="34" charset="0"/>
              </a:rPr>
              <a:t>en</a:t>
            </a:r>
            <a:r>
              <a:rPr lang="en-CA" sz="3600" dirty="0" smtClean="0">
                <a:latin typeface="Century Gothic" panose="020B0502020202020204" pitchFamily="34" charset="0"/>
              </a:rPr>
              <a:t> hiver et de la </a:t>
            </a:r>
            <a:r>
              <a:rPr lang="en-CA" sz="3600" dirty="0" err="1" smtClean="0">
                <a:latin typeface="Century Gothic" panose="020B0502020202020204" pitchFamily="34" charset="0"/>
              </a:rPr>
              <a:t>randonnée</a:t>
            </a:r>
            <a:r>
              <a:rPr lang="en-CA" sz="3600" dirty="0" smtClean="0">
                <a:latin typeface="Century Gothic" panose="020B0502020202020204" pitchFamily="34" charset="0"/>
              </a:rPr>
              <a:t> </a:t>
            </a:r>
            <a:r>
              <a:rPr lang="en-CA" sz="3600" dirty="0" err="1" smtClean="0">
                <a:latin typeface="Century Gothic" panose="020B0502020202020204" pitchFamily="34" charset="0"/>
              </a:rPr>
              <a:t>en</a:t>
            </a:r>
            <a:r>
              <a:rPr lang="en-CA" sz="3600" dirty="0" smtClean="0">
                <a:latin typeface="Century Gothic" panose="020B0502020202020204" pitchFamily="34" charset="0"/>
              </a:rPr>
              <a:t> </a:t>
            </a:r>
            <a:r>
              <a:rPr lang="en-CA" sz="3600" dirty="0" err="1" smtClean="0">
                <a:latin typeface="Century Gothic" panose="020B0502020202020204" pitchFamily="34" charset="0"/>
              </a:rPr>
              <a:t>été</a:t>
            </a:r>
            <a:r>
              <a:rPr lang="en-CA" sz="3600" dirty="0" smtClean="0">
                <a:latin typeface="Century Gothic" panose="020B0502020202020204" pitchFamily="34" charset="0"/>
              </a:rPr>
              <a:t>.</a:t>
            </a:r>
            <a:endParaRPr lang="en-CA" sz="3600" dirty="0">
              <a:latin typeface="Century Gothic" panose="020B0502020202020204" pitchFamily="34" charset="0"/>
            </a:endParaRPr>
          </a:p>
        </p:txBody>
      </p:sp>
      <p:pic>
        <p:nvPicPr>
          <p:cNvPr id="11266" name="Picture 2" descr="C:\Users\User\AppData\Local\Microsoft\Windows\Temporary Internet Files\Content.IE5\38576FYE\Skiing_in_Andorr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AppData\Local\Microsoft\Windows\Temporary Internet Files\Content.IE5\3SK1XGCE\kalorien-berechnen-kalorien-verbrennen-kalorienverbrauch-wandern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7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>
                <a:latin typeface="Century Gothic" panose="020B0502020202020204" pitchFamily="34" charset="0"/>
              </a:rPr>
              <a:t>Les sports les plus </a:t>
            </a:r>
            <a:r>
              <a:rPr lang="en-CA" sz="3600" dirty="0" err="1" smtClean="0">
                <a:latin typeface="Century Gothic" panose="020B0502020202020204" pitchFamily="34" charset="0"/>
              </a:rPr>
              <a:t>populaires</a:t>
            </a:r>
            <a:r>
              <a:rPr lang="en-CA" sz="3600" dirty="0" smtClean="0">
                <a:latin typeface="Century Gothic" panose="020B0502020202020204" pitchFamily="34" charset="0"/>
              </a:rPr>
              <a:t> </a:t>
            </a:r>
            <a:r>
              <a:rPr lang="en-CA" sz="3600" dirty="0" err="1" smtClean="0">
                <a:latin typeface="Century Gothic" panose="020B0502020202020204" pitchFamily="34" charset="0"/>
              </a:rPr>
              <a:t>sont</a:t>
            </a:r>
            <a:r>
              <a:rPr lang="en-CA" sz="3600" dirty="0" smtClean="0">
                <a:latin typeface="Century Gothic" panose="020B0502020202020204" pitchFamily="34" charset="0"/>
              </a:rPr>
              <a:t> le football (le soccer) et le hockey.</a:t>
            </a:r>
            <a:endParaRPr lang="en-CA" sz="3600" dirty="0">
              <a:latin typeface="Century Gothic" panose="020B0502020202020204" pitchFamily="34" charset="0"/>
            </a:endParaRPr>
          </a:p>
        </p:txBody>
      </p:sp>
      <p:pic>
        <p:nvPicPr>
          <p:cNvPr id="12290" name="Picture 2" descr="C:\Users\User\AppData\Local\Microsoft\Windows\Temporary Internet Files\Content.IE5\38576FYE\Youth-soccer-indian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16833"/>
            <a:ext cx="4752528" cy="26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AppData\Local\Microsoft\Windows\Temporary Internet Files\Content.IE5\HTSMCJBT\Boy%20Child%20Playing%20Hockey%20Clip%20Ar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29546"/>
            <a:ext cx="2874475" cy="245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Les </a:t>
            </a:r>
            <a:r>
              <a:rPr lang="en-CA" dirty="0" err="1" smtClean="0">
                <a:latin typeface="Century Gothic" panose="020B0502020202020204" pitchFamily="34" charset="0"/>
              </a:rPr>
              <a:t>montres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suisses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sont</a:t>
            </a:r>
            <a:r>
              <a:rPr lang="en-CA" dirty="0" smtClean="0">
                <a:latin typeface="Century Gothic" panose="020B0502020202020204" pitchFamily="34" charset="0"/>
              </a:rPr>
              <a:t> les </a:t>
            </a:r>
            <a:r>
              <a:rPr lang="en-CA" dirty="0" err="1" smtClean="0">
                <a:latin typeface="Century Gothic" panose="020B0502020202020204" pitchFamily="34" charset="0"/>
              </a:rPr>
              <a:t>meilleures</a:t>
            </a:r>
            <a:r>
              <a:rPr lang="en-CA" dirty="0" smtClean="0">
                <a:latin typeface="Century Gothic" panose="020B0502020202020204" pitchFamily="34" charset="0"/>
              </a:rPr>
              <a:t> au monde!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13314" name="Picture 2" descr="C:\Users\User\AppData\Local\Microsoft\Windows\Temporary Internet Files\Content.IE5\38576FYE\Swiss_watch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096344" cy="45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AppData\Local\Microsoft\Windows\Temporary Internet Files\Content.IE5\HTSMCJBT\7892677910_81421141e9_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61617"/>
            <a:ext cx="1629274" cy="17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AppData\Local\Microsoft\Windows\Temporary Internet Files\Content.IE5\3SK1XGCE\rolex-day-date-watch-beauty-aikid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09" y="4437112"/>
            <a:ext cx="2590056" cy="23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AppData\Local\Microsoft\Windows\Temporary Internet Files\Content.IE5\APVIG65V\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44" y="2132856"/>
            <a:ext cx="2345285" cy="33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Un objet </a:t>
            </a:r>
            <a:r>
              <a:rPr lang="en-CA" dirty="0" err="1" smtClean="0">
                <a:latin typeface="Century Gothic" panose="020B0502020202020204" pitchFamily="34" charset="0"/>
              </a:rPr>
              <a:t>fameux</a:t>
            </a:r>
            <a:r>
              <a:rPr lang="en-CA" dirty="0" smtClean="0">
                <a:latin typeface="Century Gothic" panose="020B0502020202020204" pitchFamily="34" charset="0"/>
              </a:rPr>
              <a:t> de la </a:t>
            </a:r>
            <a:r>
              <a:rPr lang="en-CA" dirty="0" err="1" smtClean="0">
                <a:latin typeface="Century Gothic" panose="020B0502020202020204" pitchFamily="34" charset="0"/>
              </a:rPr>
              <a:t>suisse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est</a:t>
            </a:r>
            <a:r>
              <a:rPr lang="en-CA" dirty="0" smtClean="0">
                <a:latin typeface="Century Gothic" panose="020B0502020202020204" pitchFamily="34" charset="0"/>
              </a:rPr>
              <a:t> le </a:t>
            </a:r>
            <a:r>
              <a:rPr lang="en-CA" dirty="0" err="1" smtClean="0">
                <a:latin typeface="Century Gothic" panose="020B0502020202020204" pitchFamily="34" charset="0"/>
              </a:rPr>
              <a:t>couteau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suisse</a:t>
            </a:r>
            <a:r>
              <a:rPr lang="en-CA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4338" name="Picture 2" descr="C:\Users\User\AppData\Local\Microsoft\Windows\Temporary Internet Files\Content.IE5\HTSMCJBT\canive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752528" cy="46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>
                <a:latin typeface="Century Gothic" panose="020B0502020202020204" pitchFamily="34" charset="0"/>
              </a:rPr>
              <a:t>L’alpenhorn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est</a:t>
            </a:r>
            <a:r>
              <a:rPr lang="en-CA" dirty="0" smtClean="0">
                <a:latin typeface="Century Gothic" panose="020B0502020202020204" pitchFamily="34" charset="0"/>
              </a:rPr>
              <a:t> un instrument de </a:t>
            </a:r>
            <a:r>
              <a:rPr lang="en-CA" dirty="0" err="1" smtClean="0">
                <a:latin typeface="Century Gothic" panose="020B0502020202020204" pitchFamily="34" charset="0"/>
              </a:rPr>
              <a:t>musique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suisse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très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intéressant</a:t>
            </a:r>
            <a:r>
              <a:rPr lang="en-CA" dirty="0" smtClean="0">
                <a:latin typeface="Century Gothic" panose="020B0502020202020204" pitchFamily="34" charset="0"/>
              </a:rPr>
              <a:t>!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15362" name="Picture 2" descr="https://upload.wikimedia.org/wikipedia/commons/thumb/d/d3/Alphorn_player_in_Wallis.jpg/220px-Alphorn_player_in_Wal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960440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9992" y="3105835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https://</a:t>
            </a:r>
            <a:r>
              <a:rPr lang="en-CA" dirty="0" smtClean="0">
                <a:hlinkClick r:id="rId3"/>
              </a:rPr>
              <a:t>youtu.be/pFYS2N8KBXs?list=RD51XonN_Z77c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45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>
                <a:latin typeface="Century Gothic" panose="020B0502020202020204" pitchFamily="34" charset="0"/>
              </a:rPr>
              <a:t>Peut-être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tu</a:t>
            </a:r>
            <a:r>
              <a:rPr lang="en-CA" dirty="0" smtClean="0">
                <a:latin typeface="Century Gothic" panose="020B0502020202020204" pitchFamily="34" charset="0"/>
              </a:rPr>
              <a:t> vas </a:t>
            </a:r>
            <a:r>
              <a:rPr lang="en-CA" dirty="0" err="1" smtClean="0">
                <a:latin typeface="Century Gothic" panose="020B0502020202020204" pitchFamily="34" charset="0"/>
              </a:rPr>
              <a:t>visiter</a:t>
            </a:r>
            <a:r>
              <a:rPr lang="en-CA" dirty="0" smtClean="0">
                <a:latin typeface="Century Gothic" panose="020B0502020202020204" pitchFamily="34" charset="0"/>
              </a:rPr>
              <a:t> la </a:t>
            </a:r>
            <a:r>
              <a:rPr lang="en-CA" dirty="0" err="1" smtClean="0">
                <a:latin typeface="Century Gothic" panose="020B0502020202020204" pitchFamily="34" charset="0"/>
              </a:rPr>
              <a:t>suisse</a:t>
            </a:r>
            <a:r>
              <a:rPr lang="en-CA" dirty="0" smtClean="0">
                <a:latin typeface="Century Gothic" panose="020B0502020202020204" pitchFamily="34" charset="0"/>
              </a:rPr>
              <a:t> un jour!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17410" name="Picture 2" descr="C:\Users\User\AppData\Local\Microsoft\Windows\Temporary Internet Files\Content.IE5\APVIG65V\cartoon-travel-man-backpack-around-world-193258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16" y="2161420"/>
            <a:ext cx="3056235" cy="30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AppData\Local\Microsoft\Windows\Temporary Internet Files\Content.IE5\3SK1XGCE\Flag_of_Canada_%28Pantone%29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6290"/>
            <a:ext cx="288031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User\AppData\Local\Microsoft\Windows\Temporary Internet Files\Content.IE5\HTSMCJBT\120px-Flag_of_Switzerland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7" y="2420888"/>
            <a:ext cx="1290687" cy="12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3928" y="5865525"/>
            <a:ext cx="2752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La fin</a:t>
            </a:r>
          </a:p>
        </p:txBody>
      </p:sp>
    </p:spTree>
    <p:extLst>
      <p:ext uri="{BB962C8B-B14F-4D97-AF65-F5344CB8AC3E}">
        <p14:creationId xmlns:p14="http://schemas.microsoft.com/office/powerpoint/2010/main" val="34017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>
                <a:latin typeface="Century Gothic" panose="020B0502020202020204" pitchFamily="34" charset="0"/>
              </a:rPr>
              <a:t>La Suisse </a:t>
            </a:r>
            <a:r>
              <a:rPr lang="en-CA" sz="3600" dirty="0" err="1" smtClean="0">
                <a:latin typeface="Century Gothic" panose="020B0502020202020204" pitchFamily="34" charset="0"/>
              </a:rPr>
              <a:t>est</a:t>
            </a:r>
            <a:r>
              <a:rPr lang="en-CA" sz="3600" dirty="0" smtClean="0">
                <a:latin typeface="Century Gothic" panose="020B0502020202020204" pitchFamily="34" charset="0"/>
              </a:rPr>
              <a:t> un </a:t>
            </a:r>
            <a:r>
              <a:rPr lang="en-CA" sz="1800" dirty="0" smtClean="0">
                <a:latin typeface="Century Gothic" panose="020B0502020202020204" pitchFamily="34" charset="0"/>
              </a:rPr>
              <a:t>petit</a:t>
            </a:r>
            <a:r>
              <a:rPr lang="en-CA" sz="3600" dirty="0" smtClean="0">
                <a:latin typeface="Century Gothic" panose="020B0502020202020204" pitchFamily="34" charset="0"/>
              </a:rPr>
              <a:t> pays.</a:t>
            </a:r>
            <a:br>
              <a:rPr lang="en-CA" sz="3600" dirty="0" smtClean="0">
                <a:latin typeface="Century Gothic" panose="020B0502020202020204" pitchFamily="34" charset="0"/>
              </a:rPr>
            </a:br>
            <a:r>
              <a:rPr lang="en-CA" sz="3600" dirty="0" smtClean="0">
                <a:latin typeface="Century Gothic" panose="020B0502020202020204" pitchFamily="34" charset="0"/>
              </a:rPr>
              <a:t>Le </a:t>
            </a:r>
            <a:r>
              <a:rPr lang="en-CA" sz="3600" dirty="0">
                <a:latin typeface="Century Gothic" panose="020B0502020202020204" pitchFamily="34" charset="0"/>
              </a:rPr>
              <a:t>C</a:t>
            </a:r>
            <a:r>
              <a:rPr lang="en-CA" sz="3600" dirty="0" smtClean="0">
                <a:latin typeface="Century Gothic" panose="020B0502020202020204" pitchFamily="34" charset="0"/>
              </a:rPr>
              <a:t>anada </a:t>
            </a:r>
            <a:r>
              <a:rPr lang="en-CA" sz="3600" dirty="0" err="1" smtClean="0">
                <a:latin typeface="Century Gothic" panose="020B0502020202020204" pitchFamily="34" charset="0"/>
              </a:rPr>
              <a:t>est</a:t>
            </a:r>
            <a:r>
              <a:rPr lang="en-CA" sz="3600" dirty="0" smtClean="0">
                <a:latin typeface="Century Gothic" panose="020B0502020202020204" pitchFamily="34" charset="0"/>
              </a:rPr>
              <a:t> un </a:t>
            </a:r>
            <a:r>
              <a:rPr lang="en-CA" sz="3600" dirty="0" err="1" smtClean="0">
                <a:latin typeface="Century Gothic" panose="020B0502020202020204" pitchFamily="34" charset="0"/>
              </a:rPr>
              <a:t>très</a:t>
            </a:r>
            <a:r>
              <a:rPr lang="en-CA" sz="3600" dirty="0" smtClean="0">
                <a:latin typeface="Century Gothic" panose="020B0502020202020204" pitchFamily="34" charset="0"/>
              </a:rPr>
              <a:t> </a:t>
            </a:r>
            <a:r>
              <a:rPr lang="en-CA" dirty="0" smtClean="0">
                <a:latin typeface="Century Gothic" panose="020B0502020202020204" pitchFamily="34" charset="0"/>
              </a:rPr>
              <a:t>grand</a:t>
            </a:r>
            <a:r>
              <a:rPr lang="en-CA" sz="3600" dirty="0" smtClean="0">
                <a:latin typeface="Century Gothic" panose="020B0502020202020204" pitchFamily="34" charset="0"/>
              </a:rPr>
              <a:t> pays.</a:t>
            </a:r>
            <a:endParaRPr lang="en-CA" sz="36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User\AppData\Local\Microsoft\Windows\Temporary Internet Files\Content.IE5\3SK1XGCE\Map_of_Switzerland%2C_political_and_international_%28CIA%2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8073"/>
            <a:ext cx="2894013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Temporary Internet Files\Content.IE5\HTSMCJBT\canada-map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66" y="1564869"/>
            <a:ext cx="6232376" cy="53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>
                <a:latin typeface="Century Gothic" panose="020B0502020202020204" pitchFamily="34" charset="0"/>
              </a:rPr>
              <a:t>Le </a:t>
            </a:r>
            <a:r>
              <a:rPr lang="en-CA" sz="3600" dirty="0">
                <a:latin typeface="Century Gothic" panose="020B0502020202020204" pitchFamily="34" charset="0"/>
              </a:rPr>
              <a:t>C</a:t>
            </a:r>
            <a:r>
              <a:rPr lang="en-CA" sz="3600" dirty="0" smtClean="0">
                <a:latin typeface="Century Gothic" panose="020B0502020202020204" pitchFamily="34" charset="0"/>
              </a:rPr>
              <a:t>anada </a:t>
            </a:r>
            <a:r>
              <a:rPr lang="en-CA" sz="3600" dirty="0" err="1" smtClean="0">
                <a:latin typeface="Century Gothic" panose="020B0502020202020204" pitchFamily="34" charset="0"/>
              </a:rPr>
              <a:t>est</a:t>
            </a:r>
            <a:r>
              <a:rPr lang="en-CA" sz="3600" dirty="0" smtClean="0">
                <a:latin typeface="Century Gothic" panose="020B0502020202020204" pitchFamily="34" charset="0"/>
              </a:rPr>
              <a:t> </a:t>
            </a:r>
            <a:r>
              <a:rPr lang="en-CA" sz="3600" dirty="0" err="1" smtClean="0">
                <a:latin typeface="Century Gothic" panose="020B0502020202020204" pitchFamily="34" charset="0"/>
              </a:rPr>
              <a:t>entouré</a:t>
            </a:r>
            <a:r>
              <a:rPr lang="en-CA" sz="3600" dirty="0" smtClean="0">
                <a:latin typeface="Century Gothic" panose="020B0502020202020204" pitchFamily="34" charset="0"/>
              </a:rPr>
              <a:t> par 3 </a:t>
            </a:r>
            <a:r>
              <a:rPr lang="en-CA" sz="3600" dirty="0" err="1" smtClean="0">
                <a:latin typeface="Century Gothic" panose="020B0502020202020204" pitchFamily="34" charset="0"/>
              </a:rPr>
              <a:t>océans</a:t>
            </a:r>
            <a:r>
              <a:rPr lang="en-CA" sz="3600" dirty="0" smtClean="0">
                <a:latin typeface="Century Gothic" panose="020B0502020202020204" pitchFamily="34" charset="0"/>
              </a:rPr>
              <a:t> et 1autre pays.</a:t>
            </a:r>
            <a:br>
              <a:rPr lang="en-CA" sz="3600" dirty="0" smtClean="0">
                <a:latin typeface="Century Gothic" panose="020B0502020202020204" pitchFamily="34" charset="0"/>
              </a:rPr>
            </a:br>
            <a:r>
              <a:rPr lang="en-CA" sz="3600" dirty="0" smtClean="0">
                <a:latin typeface="Century Gothic" panose="020B0502020202020204" pitchFamily="34" charset="0"/>
              </a:rPr>
              <a:t>La </a:t>
            </a:r>
            <a:r>
              <a:rPr lang="en-CA" sz="3600" dirty="0">
                <a:latin typeface="Century Gothic" panose="020B0502020202020204" pitchFamily="34" charset="0"/>
              </a:rPr>
              <a:t>S</a:t>
            </a:r>
            <a:r>
              <a:rPr lang="en-CA" sz="3600" dirty="0" smtClean="0">
                <a:latin typeface="Century Gothic" panose="020B0502020202020204" pitchFamily="34" charset="0"/>
              </a:rPr>
              <a:t>uisse </a:t>
            </a:r>
            <a:r>
              <a:rPr lang="en-CA" sz="3600" dirty="0" err="1" smtClean="0">
                <a:latin typeface="Century Gothic" panose="020B0502020202020204" pitchFamily="34" charset="0"/>
              </a:rPr>
              <a:t>est</a:t>
            </a:r>
            <a:r>
              <a:rPr lang="en-CA" sz="3600" dirty="0" smtClean="0">
                <a:latin typeface="Century Gothic" panose="020B0502020202020204" pitchFamily="34" charset="0"/>
              </a:rPr>
              <a:t> </a:t>
            </a:r>
            <a:r>
              <a:rPr lang="en-CA" sz="3600" dirty="0" err="1" smtClean="0">
                <a:latin typeface="Century Gothic" panose="020B0502020202020204" pitchFamily="34" charset="0"/>
              </a:rPr>
              <a:t>entourée</a:t>
            </a:r>
            <a:r>
              <a:rPr lang="en-CA" sz="3600" dirty="0" smtClean="0">
                <a:latin typeface="Century Gothic" panose="020B0502020202020204" pitchFamily="34" charset="0"/>
              </a:rPr>
              <a:t> par 5 </a:t>
            </a:r>
            <a:r>
              <a:rPr lang="en-CA" sz="3600" dirty="0" err="1" smtClean="0">
                <a:latin typeface="Century Gothic" panose="020B0502020202020204" pitchFamily="34" charset="0"/>
              </a:rPr>
              <a:t>autres</a:t>
            </a:r>
            <a:r>
              <a:rPr lang="en-CA" sz="3600" dirty="0" smtClean="0">
                <a:latin typeface="Century Gothic" panose="020B0502020202020204" pitchFamily="34" charset="0"/>
              </a:rPr>
              <a:t> pays.</a:t>
            </a:r>
            <a:endParaRPr lang="en-CA" sz="36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User\AppData\Local\Microsoft\Windows\Temporary Internet Files\Content.IE5\38576FYE\Canada_top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" y="1624107"/>
            <a:ext cx="5569162" cy="481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Microsoft\Windows\Temporary Internet Files\Content.IE5\3SK1XGCE\road-map-of-Switzerland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852936"/>
            <a:ext cx="326210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369" y="109648"/>
            <a:ext cx="9364732" cy="1555372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La </a:t>
            </a:r>
            <a:r>
              <a:rPr lang="en-CA" dirty="0" err="1" smtClean="0">
                <a:latin typeface="Century Gothic" panose="020B0502020202020204" pitchFamily="34" charset="0"/>
              </a:rPr>
              <a:t>forme</a:t>
            </a:r>
            <a:r>
              <a:rPr lang="en-CA" dirty="0" smtClean="0">
                <a:latin typeface="Century Gothic" panose="020B0502020202020204" pitchFamily="34" charset="0"/>
              </a:rPr>
              <a:t> du </a:t>
            </a:r>
            <a:r>
              <a:rPr lang="en-CA" dirty="0" err="1" smtClean="0">
                <a:latin typeface="Century Gothic" panose="020B0502020202020204" pitchFamily="34" charset="0"/>
              </a:rPr>
              <a:t>drapeau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suisse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est</a:t>
            </a:r>
            <a:r>
              <a:rPr lang="en-CA" dirty="0" smtClean="0">
                <a:latin typeface="Century Gothic" panose="020B0502020202020204" pitchFamily="34" charset="0"/>
              </a:rPr>
              <a:t> un </a:t>
            </a:r>
            <a:r>
              <a:rPr lang="en-CA" dirty="0" err="1" smtClean="0">
                <a:latin typeface="Century Gothic" panose="020B0502020202020204" pitchFamily="34" charset="0"/>
              </a:rPr>
              <a:t>carré</a:t>
            </a:r>
            <a:r>
              <a:rPr lang="en-CA" dirty="0" smtClean="0">
                <a:latin typeface="Century Gothic" panose="020B0502020202020204" pitchFamily="34" charset="0"/>
              </a:rPr>
              <a:t> pas un rectangle.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C:\Users\User\AppData\Local\Microsoft\Windows\Temporary Internet Files\Content.IE5\HTSMCJBT\Flag_of_Switzerland_with_shapingborder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65" y="2060848"/>
            <a:ext cx="6480718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1224136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Il y a beaucoup de </a:t>
            </a:r>
            <a:r>
              <a:rPr lang="en-CA" dirty="0" err="1" smtClean="0">
                <a:latin typeface="Century Gothic" panose="020B0502020202020204" pitchFamily="34" charset="0"/>
              </a:rPr>
              <a:t>montagnes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en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suisse</a:t>
            </a:r>
            <a:r>
              <a:rPr lang="en-CA" dirty="0" smtClean="0">
                <a:latin typeface="Century Gothic" panose="020B0502020202020204" pitchFamily="34" charset="0"/>
              </a:rPr>
              <a:t>.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5126" name="Picture 6" descr="C:\Users\User\AppData\Local\Microsoft\Windows\Temporary Internet Files\Content.IE5\HTSMCJBT\Orsieres%2C_Switzerla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4803"/>
            <a:ext cx="6696744" cy="50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>
                <a:latin typeface="Century Gothic" panose="020B0502020202020204" pitchFamily="34" charset="0"/>
              </a:rPr>
              <a:t>Une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montagne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fameuse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est</a:t>
            </a:r>
            <a:r>
              <a:rPr lang="en-CA" dirty="0" smtClean="0">
                <a:latin typeface="Century Gothic" panose="020B0502020202020204" pitchFamily="34" charset="0"/>
              </a:rPr>
              <a:t> le Matterhorn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 descr="C:\Users\User\AppData\Local\Microsoft\Windows\Temporary Internet Files\Content.IE5\3SK1XGCE\Zermatt_and_Matterhor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79792"/>
            <a:ext cx="4176464" cy="50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3298378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Century Gothic" panose="020B0502020202020204" pitchFamily="34" charset="0"/>
              </a:rPr>
              <a:t>Au Canada </a:t>
            </a:r>
            <a:r>
              <a:rPr lang="en-CA" sz="3600" dirty="0" err="1" smtClean="0">
                <a:latin typeface="Century Gothic" panose="020B0502020202020204" pitchFamily="34" charset="0"/>
              </a:rPr>
              <a:t>il</a:t>
            </a:r>
            <a:r>
              <a:rPr lang="en-CA" sz="3600" dirty="0" smtClean="0">
                <a:latin typeface="Century Gothic" panose="020B0502020202020204" pitchFamily="34" charset="0"/>
              </a:rPr>
              <a:t> y a </a:t>
            </a:r>
            <a:r>
              <a:rPr lang="en-CA" sz="3600" b="1" dirty="0" smtClean="0">
                <a:latin typeface="Century Gothic" panose="020B0502020202020204" pitchFamily="34" charset="0"/>
              </a:rPr>
              <a:t>2</a:t>
            </a:r>
            <a:r>
              <a:rPr lang="en-CA" sz="3600" dirty="0" smtClean="0">
                <a:latin typeface="Century Gothic" panose="020B0502020202020204" pitchFamily="34" charset="0"/>
              </a:rPr>
              <a:t> </a:t>
            </a:r>
            <a:r>
              <a:rPr lang="en-CA" sz="3600" dirty="0" err="1" smtClean="0">
                <a:latin typeface="Century Gothic" panose="020B0502020202020204" pitchFamily="34" charset="0"/>
              </a:rPr>
              <a:t>langues</a:t>
            </a:r>
            <a:r>
              <a:rPr lang="en-CA" sz="3600" dirty="0" smtClean="0">
                <a:latin typeface="Century Gothic" panose="020B0502020202020204" pitchFamily="34" charset="0"/>
              </a:rPr>
              <a:t> </a:t>
            </a:r>
            <a:r>
              <a:rPr lang="en-CA" sz="3600" dirty="0" err="1" smtClean="0">
                <a:latin typeface="Century Gothic" panose="020B0502020202020204" pitchFamily="34" charset="0"/>
              </a:rPr>
              <a:t>officielles</a:t>
            </a:r>
            <a:r>
              <a:rPr lang="en-CA" sz="3600" dirty="0" smtClean="0">
                <a:latin typeface="Century Gothic" panose="020B0502020202020204" pitchFamily="34" charset="0"/>
              </a:rPr>
              <a:t>: </a:t>
            </a:r>
            <a:r>
              <a:rPr lang="en-CA" sz="3600" dirty="0" err="1" smtClean="0">
                <a:latin typeface="Century Gothic" panose="020B0502020202020204" pitchFamily="34" charset="0"/>
              </a:rPr>
              <a:t>l’anglais</a:t>
            </a:r>
            <a:r>
              <a:rPr lang="en-CA" sz="3600" dirty="0" smtClean="0">
                <a:latin typeface="Century Gothic" panose="020B0502020202020204" pitchFamily="34" charset="0"/>
              </a:rPr>
              <a:t> et </a:t>
            </a:r>
            <a:r>
              <a:rPr lang="en-CA" sz="3600" b="1" dirty="0" smtClean="0">
                <a:latin typeface="Century Gothic" panose="020B0502020202020204" pitchFamily="34" charset="0"/>
              </a:rPr>
              <a:t>le </a:t>
            </a:r>
            <a:r>
              <a:rPr lang="en-CA" sz="3600" b="1" dirty="0" err="1" smtClean="0">
                <a:latin typeface="Century Gothic" panose="020B0502020202020204" pitchFamily="34" charset="0"/>
              </a:rPr>
              <a:t>français</a:t>
            </a:r>
            <a:r>
              <a:rPr lang="en-CA" sz="3600" dirty="0" smtClean="0">
                <a:latin typeface="Century Gothic" panose="020B0502020202020204" pitchFamily="34" charset="0"/>
              </a:rPr>
              <a:t>.</a:t>
            </a:r>
            <a:br>
              <a:rPr lang="en-CA" sz="3600" dirty="0" smtClean="0">
                <a:latin typeface="Century Gothic" panose="020B0502020202020204" pitchFamily="34" charset="0"/>
              </a:rPr>
            </a:br>
            <a:r>
              <a:rPr lang="en-CA" sz="3600" dirty="0" err="1" smtClean="0">
                <a:latin typeface="Century Gothic" panose="020B0502020202020204" pitchFamily="34" charset="0"/>
              </a:rPr>
              <a:t>En</a:t>
            </a:r>
            <a:r>
              <a:rPr lang="en-CA" sz="3600" dirty="0" smtClean="0">
                <a:latin typeface="Century Gothic" panose="020B0502020202020204" pitchFamily="34" charset="0"/>
              </a:rPr>
              <a:t> Suisse </a:t>
            </a:r>
            <a:r>
              <a:rPr lang="en-CA" sz="3600" dirty="0" err="1" smtClean="0">
                <a:latin typeface="Century Gothic" panose="020B0502020202020204" pitchFamily="34" charset="0"/>
              </a:rPr>
              <a:t>il</a:t>
            </a:r>
            <a:r>
              <a:rPr lang="en-CA" sz="3600" dirty="0" smtClean="0">
                <a:latin typeface="Century Gothic" panose="020B0502020202020204" pitchFamily="34" charset="0"/>
              </a:rPr>
              <a:t> y a </a:t>
            </a:r>
            <a:r>
              <a:rPr lang="en-CA" sz="3600" b="1" dirty="0" smtClean="0">
                <a:latin typeface="Century Gothic" panose="020B0502020202020204" pitchFamily="34" charset="0"/>
              </a:rPr>
              <a:t>4</a:t>
            </a:r>
            <a:r>
              <a:rPr lang="en-CA" sz="3600" dirty="0" smtClean="0">
                <a:latin typeface="Century Gothic" panose="020B0502020202020204" pitchFamily="34" charset="0"/>
              </a:rPr>
              <a:t> </a:t>
            </a:r>
            <a:r>
              <a:rPr lang="en-CA" sz="3600" dirty="0" err="1" smtClean="0">
                <a:latin typeface="Century Gothic" panose="020B0502020202020204" pitchFamily="34" charset="0"/>
              </a:rPr>
              <a:t>langues</a:t>
            </a:r>
            <a:r>
              <a:rPr lang="en-CA" sz="3600" dirty="0" smtClean="0">
                <a:latin typeface="Century Gothic" panose="020B0502020202020204" pitchFamily="34" charset="0"/>
              </a:rPr>
              <a:t> </a:t>
            </a:r>
            <a:r>
              <a:rPr lang="en-CA" sz="3600" dirty="0" err="1" smtClean="0">
                <a:latin typeface="Century Gothic" panose="020B0502020202020204" pitchFamily="34" charset="0"/>
              </a:rPr>
              <a:t>officielles</a:t>
            </a:r>
            <a:r>
              <a:rPr lang="en-CA" sz="3600" dirty="0" smtClean="0">
                <a:latin typeface="Century Gothic" panose="020B0502020202020204" pitchFamily="34" charset="0"/>
              </a:rPr>
              <a:t>: </a:t>
            </a:r>
            <a:r>
              <a:rPr lang="en-CA" sz="3600" dirty="0" err="1" smtClean="0">
                <a:latin typeface="Century Gothic" panose="020B0502020202020204" pitchFamily="34" charset="0"/>
              </a:rPr>
              <a:t>l’allemand</a:t>
            </a:r>
            <a:r>
              <a:rPr lang="en-CA" sz="3600" dirty="0" smtClean="0">
                <a:latin typeface="Century Gothic" panose="020B0502020202020204" pitchFamily="34" charset="0"/>
              </a:rPr>
              <a:t>, </a:t>
            </a:r>
            <a:r>
              <a:rPr lang="en-CA" sz="3600" b="1" dirty="0" smtClean="0">
                <a:latin typeface="Century Gothic" panose="020B0502020202020204" pitchFamily="34" charset="0"/>
              </a:rPr>
              <a:t>le </a:t>
            </a:r>
            <a:r>
              <a:rPr lang="en-CA" sz="3600" b="1" dirty="0" err="1" smtClean="0">
                <a:latin typeface="Century Gothic" panose="020B0502020202020204" pitchFamily="34" charset="0"/>
              </a:rPr>
              <a:t>français</a:t>
            </a:r>
            <a:r>
              <a:rPr lang="en-CA" sz="3600" dirty="0" smtClean="0">
                <a:latin typeface="Century Gothic" panose="020B0502020202020204" pitchFamily="34" charset="0"/>
              </a:rPr>
              <a:t>, </a:t>
            </a:r>
            <a:r>
              <a:rPr lang="en-CA" sz="3600" dirty="0" err="1" smtClean="0">
                <a:latin typeface="Century Gothic" panose="020B0502020202020204" pitchFamily="34" charset="0"/>
              </a:rPr>
              <a:t>l’italien</a:t>
            </a:r>
            <a:r>
              <a:rPr lang="en-CA" sz="3600" dirty="0" smtClean="0">
                <a:latin typeface="Century Gothic" panose="020B0502020202020204" pitchFamily="34" charset="0"/>
              </a:rPr>
              <a:t>, le </a:t>
            </a:r>
            <a:r>
              <a:rPr lang="en-CA" sz="3600" dirty="0" err="1" smtClean="0">
                <a:latin typeface="Century Gothic" panose="020B0502020202020204" pitchFamily="34" charset="0"/>
              </a:rPr>
              <a:t>romansch</a:t>
            </a:r>
            <a:endParaRPr lang="en-CA" sz="3600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C:\Users\User\AppData\Local\Microsoft\Windows\Temporary Internet Files\Content.IE5\APVIG65V\handwritten-cia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814763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AppData\Local\Microsoft\Windows\Temporary Internet Files\Content.IE5\HTSMCJBT\premier-contact-parler-francais-a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74" y="4195367"/>
            <a:ext cx="1820292" cy="121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AppData\Local\Microsoft\Windows\Temporary Internet Files\Content.IE5\APVIG65V\Guten_Tag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2988"/>
            <a:ext cx="365601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006" y="5157192"/>
            <a:ext cx="1988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latin typeface="Cooper Black" panose="0208090404030B020404" pitchFamily="18" charset="0"/>
              </a:rPr>
              <a:t>Grüetzi</a:t>
            </a:r>
            <a:endParaRPr lang="en-CA" sz="3200" dirty="0">
              <a:latin typeface="Cooper Black" panose="0208090404030B0204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5741967"/>
            <a:ext cx="1992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3600" dirty="0" err="1">
                <a:solidFill>
                  <a:prstClr val="black"/>
                </a:solidFill>
                <a:latin typeface="Trebuchet MS" panose="020B0603020202020204" pitchFamily="34" charset="0"/>
              </a:rPr>
              <a:t>allegra</a:t>
            </a:r>
            <a:endParaRPr lang="en-CA" sz="3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4" name="Picture 6" descr="C:\Users\User\AppData\Local\Microsoft\Windows\Temporary Internet Files\Content.IE5\HTSMCJBT\salut_bigger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06007"/>
            <a:ext cx="2186641" cy="111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Le </a:t>
            </a:r>
            <a:r>
              <a:rPr lang="en-CA" dirty="0" err="1" smtClean="0">
                <a:latin typeface="Century Gothic" panose="020B0502020202020204" pitchFamily="34" charset="0"/>
              </a:rPr>
              <a:t>fromage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suisse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est</a:t>
            </a:r>
            <a:r>
              <a:rPr lang="en-CA" dirty="0" smtClean="0">
                <a:latin typeface="Century Gothic" panose="020B0502020202020204" pitchFamily="34" charset="0"/>
              </a:rPr>
              <a:t> bon. Un </a:t>
            </a:r>
            <a:r>
              <a:rPr lang="en-CA" dirty="0" err="1" smtClean="0">
                <a:latin typeface="Century Gothic" panose="020B0502020202020204" pitchFamily="34" charset="0"/>
              </a:rPr>
              <a:t>repas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suisse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est</a:t>
            </a:r>
            <a:r>
              <a:rPr lang="en-CA" dirty="0" smtClean="0">
                <a:latin typeface="Century Gothic" panose="020B0502020202020204" pitchFamily="34" charset="0"/>
              </a:rPr>
              <a:t> le </a:t>
            </a:r>
            <a:r>
              <a:rPr lang="en-CA" dirty="0" err="1" smtClean="0">
                <a:latin typeface="Century Gothic" panose="020B0502020202020204" pitchFamily="34" charset="0"/>
              </a:rPr>
              <a:t>fondu</a:t>
            </a:r>
            <a:r>
              <a:rPr lang="en-CA" dirty="0" smtClean="0">
                <a:latin typeface="Century Gothic" panose="020B0502020202020204" pitchFamily="34" charset="0"/>
              </a:rPr>
              <a:t>.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8196" name="Picture 4" descr="C:\Users\User\AppData\Local\Microsoft\Windows\Temporary Internet Files\Content.IE5\APVIG65V\fondu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679896" cy="31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AppData\Local\Microsoft\Windows\Temporary Internet Files\Content.IE5\HTSMCJBT\cheese-fondu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573016"/>
            <a:ext cx="4118579" cy="27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3" y="4869160"/>
            <a:ext cx="460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latin typeface="Century Gothic" panose="020B0502020202020204" pitchFamily="34" charset="0"/>
              </a:rPr>
              <a:t>C’est</a:t>
            </a:r>
            <a:r>
              <a:rPr lang="en-CA" sz="2400" dirty="0" smtClean="0">
                <a:latin typeface="Century Gothic" panose="020B0502020202020204" pitchFamily="34" charset="0"/>
              </a:rPr>
              <a:t> fait avec du </a:t>
            </a:r>
            <a:r>
              <a:rPr lang="en-CA" sz="2400" dirty="0" err="1" smtClean="0">
                <a:latin typeface="Century Gothic" panose="020B0502020202020204" pitchFamily="34" charset="0"/>
              </a:rPr>
              <a:t>fromage</a:t>
            </a:r>
            <a:r>
              <a:rPr lang="en-CA" sz="24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CA" sz="2400" dirty="0" smtClean="0">
                <a:latin typeface="Century Gothic" panose="020B0502020202020204" pitchFamily="34" charset="0"/>
              </a:rPr>
              <a:t>On </a:t>
            </a:r>
            <a:r>
              <a:rPr lang="en-CA" sz="2400" dirty="0" err="1" smtClean="0">
                <a:latin typeface="Century Gothic" panose="020B0502020202020204" pitchFamily="34" charset="0"/>
              </a:rPr>
              <a:t>trempe</a:t>
            </a:r>
            <a:r>
              <a:rPr lang="en-CA" sz="2400" dirty="0" smtClean="0">
                <a:latin typeface="Century Gothic" panose="020B0502020202020204" pitchFamily="34" charset="0"/>
              </a:rPr>
              <a:t> du pain </a:t>
            </a:r>
            <a:r>
              <a:rPr lang="en-CA" sz="2400" dirty="0" err="1" smtClean="0">
                <a:latin typeface="Century Gothic" panose="020B0502020202020204" pitchFamily="34" charset="0"/>
              </a:rPr>
              <a:t>ou</a:t>
            </a:r>
            <a:r>
              <a:rPr lang="en-CA" sz="2400" dirty="0" smtClean="0">
                <a:latin typeface="Century Gothic" panose="020B0502020202020204" pitchFamily="34" charset="0"/>
              </a:rPr>
              <a:t> des </a:t>
            </a:r>
            <a:r>
              <a:rPr lang="en-CA" sz="2400" dirty="0" err="1" smtClean="0">
                <a:latin typeface="Century Gothic" panose="020B0502020202020204" pitchFamily="34" charset="0"/>
              </a:rPr>
              <a:t>légumes</a:t>
            </a:r>
            <a:r>
              <a:rPr lang="en-CA" sz="2400" dirty="0" smtClean="0">
                <a:latin typeface="Century Gothic" panose="020B0502020202020204" pitchFamily="34" charset="0"/>
              </a:rPr>
              <a:t> dedans.  </a:t>
            </a:r>
            <a:r>
              <a:rPr lang="en-CA" sz="2400" dirty="0" err="1" smtClean="0">
                <a:latin typeface="Century Gothic" panose="020B0502020202020204" pitchFamily="34" charset="0"/>
              </a:rPr>
              <a:t>Miam</a:t>
            </a:r>
            <a:r>
              <a:rPr lang="en-CA" sz="2400" dirty="0" smtClean="0">
                <a:latin typeface="Century Gothic" panose="020B0502020202020204" pitchFamily="34" charset="0"/>
              </a:rPr>
              <a:t>!</a:t>
            </a:r>
            <a:endParaRPr lang="en-CA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Century Gothic" panose="020B0502020202020204" pitchFamily="34" charset="0"/>
              </a:rPr>
              <a:t>Le </a:t>
            </a:r>
            <a:r>
              <a:rPr lang="en-CA" dirty="0" err="1" smtClean="0">
                <a:latin typeface="Century Gothic" panose="020B0502020202020204" pitchFamily="34" charset="0"/>
              </a:rPr>
              <a:t>chocolat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suisse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est</a:t>
            </a:r>
            <a:r>
              <a:rPr lang="en-CA" dirty="0" smtClean="0">
                <a:latin typeface="Century Gothic" panose="020B0502020202020204" pitchFamily="34" charset="0"/>
              </a:rPr>
              <a:t> bon </a:t>
            </a:r>
            <a:r>
              <a:rPr lang="en-CA" dirty="0" err="1" smtClean="0">
                <a:latin typeface="Century Gothic" panose="020B0502020202020204" pitchFamily="34" charset="0"/>
              </a:rPr>
              <a:t>aussi</a:t>
            </a:r>
            <a:r>
              <a:rPr lang="en-CA" dirty="0" smtClean="0">
                <a:latin typeface="Century Gothic" panose="020B0502020202020204" pitchFamily="34" charset="0"/>
              </a:rPr>
              <a:t>!</a:t>
            </a:r>
            <a:endParaRPr lang="en-CA" dirty="0">
              <a:latin typeface="Century Gothic" panose="020B0502020202020204" pitchFamily="34" charset="0"/>
            </a:endParaRPr>
          </a:p>
        </p:txBody>
      </p:sp>
      <p:pic>
        <p:nvPicPr>
          <p:cNvPr id="10243" name="Picture 3" descr="C:\Users\User\AppData\Local\Microsoft\Windows\Temporary Internet Files\Content.IE5\3SK1XGCE\220px-Schokolade-brau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" y="1916832"/>
            <a:ext cx="327450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AppData\Local\Microsoft\Windows\Temporary Internet Files\Content.IE5\APVIG65V\2158530997_b75fcf50ae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3984545" cy="29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AppData\Local\Microsoft\Windows\Temporary Internet Files\Content.IE5\38576FYE\03_s08_cailler_pac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27724"/>
            <a:ext cx="3816424" cy="17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User\AppData\Local\Microsoft\Windows\Temporary Internet Files\Content.IE5\HTSMCJBT\ch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2" y="3933056"/>
            <a:ext cx="3540770" cy="26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182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La Suisse</vt:lpstr>
      <vt:lpstr>La Suisse est un petit pays. Le Canada est un très grand pays.</vt:lpstr>
      <vt:lpstr>Le Canada est entouré par 3 océans et 1autre pays. La Suisse est entourée par 5 autres pays.</vt:lpstr>
      <vt:lpstr>La forme du drapeau suisse est un carré pas un rectangle.</vt:lpstr>
      <vt:lpstr>Il y a beaucoup de montagnes en suisse. </vt:lpstr>
      <vt:lpstr>Une montagne fameuse est le Matterhorn</vt:lpstr>
      <vt:lpstr>Au Canada il y a 2 langues officielles: l’anglais et le français. En Suisse il y a 4 langues officielles: l’allemand, le français, l’italien, le romansch</vt:lpstr>
      <vt:lpstr>Le fromage suisse est bon. Un repas suisse est le fondu.</vt:lpstr>
      <vt:lpstr>Le chocolat suisse est bon aussi!</vt:lpstr>
      <vt:lpstr>Il y a beaucoup de montagnes donc beaucoup de monde fait du ski en hiver et de la randonnée en été.</vt:lpstr>
      <vt:lpstr>Les sports les plus populaires sont le football (le soccer) et le hockey.</vt:lpstr>
      <vt:lpstr>Les montres suisses sont les meilleures au monde!</vt:lpstr>
      <vt:lpstr>Un objet fameux de la suisse est le couteau suisse.</vt:lpstr>
      <vt:lpstr>L’alpenhorn est un instrument de musique suisse très intéressant!</vt:lpstr>
      <vt:lpstr>Peut-être tu vas visiter la suisse un jour!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suisse</dc:title>
  <dc:creator>User</dc:creator>
  <cp:lastModifiedBy>Kevin Sturt</cp:lastModifiedBy>
  <cp:revision>18</cp:revision>
  <dcterms:created xsi:type="dcterms:W3CDTF">2017-02-25T19:43:02Z</dcterms:created>
  <dcterms:modified xsi:type="dcterms:W3CDTF">2017-02-27T16:13:52Z</dcterms:modified>
</cp:coreProperties>
</file>