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160000" cy="7620000"/>
  <p:notesSz cx="6980238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5382" autoAdjust="0"/>
  </p:normalViewPr>
  <p:slideViewPr>
    <p:cSldViewPr>
      <p:cViewPr varScale="1">
        <p:scale>
          <a:sx n="63" d="100"/>
          <a:sy n="63" d="100"/>
        </p:scale>
        <p:origin x="-552" y="-10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7707900E-3638-42C1-BF81-8AA4E95B799D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0744" tIns="45372" rIns="90744" bIns="453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5DDF0160-78E2-49D1-B128-63652212D1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5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2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700" dirty="0"/>
              <a:t>Beaucoup de </a:t>
            </a:r>
            <a:r>
              <a:rPr lang="en-US" sz="2700" dirty="0" err="1"/>
              <a:t>personnes</a:t>
            </a:r>
            <a:r>
              <a:rPr lang="en-US" sz="2700" dirty="0"/>
              <a:t> au Nouveau Brunswick </a:t>
            </a:r>
            <a:r>
              <a:rPr lang="en-US" sz="2700" dirty="0" err="1"/>
              <a:t>parlent</a:t>
            </a:r>
            <a:r>
              <a:rPr lang="en-US" sz="2700" dirty="0"/>
              <a:t> </a:t>
            </a:r>
            <a:r>
              <a:rPr lang="en-US" sz="2700" dirty="0" err="1"/>
              <a:t>français</a:t>
            </a:r>
            <a:r>
              <a:rPr lang="en-US" sz="2700" dirty="0"/>
              <a:t>.</a:t>
            </a:r>
            <a:endParaRPr lang="en-CA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8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</a:t>
            </a:r>
            <a:r>
              <a:rPr lang="en-US" baseline="0" dirty="0" smtClean="0"/>
              <a:t> y a 38 775 </a:t>
            </a:r>
            <a:r>
              <a:rPr lang="en-US" baseline="0" dirty="0" err="1" smtClean="0"/>
              <a:t>personnes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parlent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 à la Terre </a:t>
            </a:r>
            <a:r>
              <a:rPr lang="en-US" baseline="0" dirty="0" err="1" smtClean="0"/>
              <a:t>Neuve</a:t>
            </a:r>
            <a:r>
              <a:rPr lang="en-US" baseline="0" dirty="0" smtClean="0"/>
              <a:t>, à </a:t>
            </a:r>
            <a:r>
              <a:rPr lang="en-US" baseline="0" dirty="0" err="1" smtClean="0"/>
              <a:t>l’Ile</a:t>
            </a:r>
            <a:r>
              <a:rPr lang="en-US" baseline="0" dirty="0" smtClean="0"/>
              <a:t>-du-Prince-Edouard et à la Nouvelle </a:t>
            </a:r>
            <a:r>
              <a:rPr lang="en-US" baseline="0" dirty="0" err="1" smtClean="0"/>
              <a:t>Ecosse</a:t>
            </a:r>
            <a:r>
              <a:rPr lang="en-US" baseline="0" dirty="0" smtClean="0"/>
              <a:t>.  (There are 38,775 people who speak French in Newfoundland, Prince Eduard Island and Nova Scotia.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85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76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</a:t>
            </a:r>
            <a:r>
              <a:rPr lang="en-US" baseline="0" dirty="0" smtClean="0"/>
              <a:t> y a 181 190 </a:t>
            </a:r>
            <a:r>
              <a:rPr lang="en-US" baseline="0" dirty="0" err="1" smtClean="0"/>
              <a:t>francophones</a:t>
            </a:r>
            <a:r>
              <a:rPr lang="en-US" baseline="0" dirty="0" smtClean="0"/>
              <a:t> aux </a:t>
            </a:r>
            <a:r>
              <a:rPr lang="en-US" baseline="0" dirty="0" err="1" smtClean="0"/>
              <a:t>quatre</a:t>
            </a:r>
            <a:r>
              <a:rPr lang="en-US" baseline="0" dirty="0" smtClean="0"/>
              <a:t> provinces à </a:t>
            </a:r>
            <a:r>
              <a:rPr lang="en-US" baseline="0" dirty="0" err="1" smtClean="0"/>
              <a:t>l’ouest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l’Ontario</a:t>
            </a:r>
            <a:r>
              <a:rPr lang="en-US" baseline="0" dirty="0" smtClean="0"/>
              <a:t>.  (There are 181 190 French-speaking people in the four provinces west of Ontario.)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79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059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300" dirty="0" err="1"/>
              <a:t>C’est</a:t>
            </a:r>
            <a:r>
              <a:rPr lang="en-US" sz="4300" dirty="0"/>
              <a:t> le </a:t>
            </a:r>
            <a:r>
              <a:rPr lang="en-US" sz="4300" dirty="0" err="1"/>
              <a:t>bonhomme</a:t>
            </a:r>
            <a:r>
              <a:rPr lang="en-US" sz="4300" dirty="0"/>
              <a:t> de </a:t>
            </a:r>
            <a:r>
              <a:rPr lang="en-US" sz="4300" dirty="0" err="1"/>
              <a:t>neige</a:t>
            </a:r>
            <a:r>
              <a:rPr lang="en-US" sz="4300" dirty="0"/>
              <a:t> du </a:t>
            </a:r>
            <a:r>
              <a:rPr lang="en-US" sz="4300" dirty="0" err="1"/>
              <a:t>Carnaval</a:t>
            </a:r>
            <a:r>
              <a:rPr lang="en-US" sz="4300" dirty="0"/>
              <a:t>!</a:t>
            </a:r>
            <a:endParaRPr lang="en-CA" sz="4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0160-78E2-49D1-B128-63652212D1F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76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75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19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0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4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27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0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13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7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99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3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284C-0F40-4E5D-A102-18697D71F5B4}" type="datetimeFigureOut">
              <a:rPr lang="en-CA" smtClean="0"/>
              <a:t>01/Mar/2017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EF79-2676-4478-8AC8-C23C03427E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424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nner" TargetMode="External"/><Relationship Id="rId2" Type="http://schemas.openxmlformats.org/officeDocument/2006/relationships/hyperlink" Target="https://en.wikipedia.org/wiki/Lun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carnavaldequebe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image" Target="../media/image16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notesSlide" Target="../notesSlides/notesSlide6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slideLayout" Target="../slideLayouts/slideLayout2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gle images map of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-45720"/>
            <a:ext cx="9906000" cy="643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5800" y="6248400"/>
            <a:ext cx="5080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/>
              <a:t>Voici</a:t>
            </a:r>
            <a:r>
              <a:rPr lang="en-US" sz="3200" dirty="0"/>
              <a:t> </a:t>
            </a:r>
            <a:r>
              <a:rPr lang="en-US" sz="3200" dirty="0" err="1"/>
              <a:t>une</a:t>
            </a:r>
            <a:r>
              <a:rPr lang="en-US" sz="3200" dirty="0"/>
              <a:t> carte du Canada!  (Here is a map of Canada!)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631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say hello and goodbye in French?  How do you ask how someone’s doing?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2"/>
            <a:ext cx="9448800" cy="502884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Bonjour!  -    Hello!   OR   </a:t>
            </a:r>
            <a:r>
              <a:rPr lang="en-US" sz="4800" dirty="0" err="1" smtClean="0"/>
              <a:t>Salut</a:t>
            </a:r>
            <a:r>
              <a:rPr lang="en-US" sz="4800" dirty="0" smtClean="0"/>
              <a:t> - </a:t>
            </a:r>
            <a:r>
              <a:rPr lang="en-US" sz="4400" dirty="0" smtClean="0"/>
              <a:t>Hello!</a:t>
            </a:r>
          </a:p>
          <a:p>
            <a:r>
              <a:rPr lang="en-US" sz="4400" dirty="0" smtClean="0"/>
              <a:t>Goodbye  -    Au revoir</a:t>
            </a:r>
          </a:p>
          <a:p>
            <a:r>
              <a:rPr lang="en-US" sz="4400" dirty="0" smtClean="0"/>
              <a:t>Comment </a:t>
            </a:r>
            <a:r>
              <a:rPr lang="en-US" sz="4400" dirty="0" err="1" smtClean="0"/>
              <a:t>ça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?   -  How are you?</a:t>
            </a:r>
          </a:p>
          <a:p>
            <a:r>
              <a:rPr lang="en-US" sz="4400" dirty="0" err="1" smtClean="0"/>
              <a:t>Ça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 </a:t>
            </a:r>
            <a:r>
              <a:rPr lang="en-US" sz="4400" dirty="0" err="1" smtClean="0"/>
              <a:t>bien</a:t>
            </a:r>
            <a:r>
              <a:rPr lang="en-US" sz="4400" dirty="0" smtClean="0"/>
              <a:t>!   -  I’m fine.</a:t>
            </a:r>
          </a:p>
          <a:p>
            <a:r>
              <a:rPr lang="en-US" sz="4400" dirty="0" err="1" smtClean="0"/>
              <a:t>Ça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 mal!    -  Not so good.</a:t>
            </a:r>
          </a:p>
          <a:p>
            <a:r>
              <a:rPr lang="en-US" sz="4400" dirty="0" err="1" smtClean="0"/>
              <a:t>Comme</a:t>
            </a:r>
            <a:r>
              <a:rPr lang="en-US" sz="4400" dirty="0" smtClean="0"/>
              <a:t> ci </a:t>
            </a:r>
            <a:r>
              <a:rPr lang="en-US" sz="4400" dirty="0" err="1" smtClean="0"/>
              <a:t>comme</a:t>
            </a:r>
            <a:r>
              <a:rPr lang="en-US" sz="4400" dirty="0" smtClean="0"/>
              <a:t> </a:t>
            </a:r>
            <a:r>
              <a:rPr lang="en-US" sz="4400" dirty="0" err="1" smtClean="0"/>
              <a:t>ça</a:t>
            </a:r>
            <a:r>
              <a:rPr lang="en-US" sz="4400" dirty="0" smtClean="0"/>
              <a:t>.  -  So </a:t>
            </a:r>
            <a:r>
              <a:rPr lang="en-US" sz="4400" dirty="0" err="1" smtClean="0"/>
              <a:t>so</a:t>
            </a:r>
            <a:r>
              <a:rPr lang="en-US" sz="4400" dirty="0" smtClean="0"/>
              <a:t>.</a:t>
            </a:r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376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Here are some differences in the French words used in France and Quebec: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51638"/>
              </p:ext>
            </p:extLst>
          </p:nvPr>
        </p:nvGraphicFramePr>
        <p:xfrm>
          <a:off x="508000" y="1752600"/>
          <a:ext cx="9144000" cy="525780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English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Quebec French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>
                          <a:effectLst/>
                        </a:rPr>
                        <a:t>Metropolitan French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weekend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fin de semaine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week-end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parking lot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stationnement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parking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e-mail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courriel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mail/courriel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spam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pourriel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spam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online chat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clavardage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chat/tchat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beverage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breuvage/boisson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boisson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 u="none" strike="noStrike">
                          <a:solidFill>
                            <a:srgbClr val="0B0080"/>
                          </a:solidFill>
                          <a:effectLst/>
                          <a:hlinkClick r:id="rId2" tooltip="Lunch"/>
                        </a:rPr>
                        <a:t>lunch</a:t>
                      </a:r>
                      <a:endParaRPr lang="en-CA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dîner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déjeuner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 u="none" strike="noStrike">
                          <a:solidFill>
                            <a:srgbClr val="0B0080"/>
                          </a:solidFill>
                          <a:effectLst/>
                          <a:hlinkClick r:id="rId3" tooltip="Dinner"/>
                        </a:rPr>
                        <a:t>dinner</a:t>
                      </a:r>
                      <a:endParaRPr lang="en-CA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souper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dîner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washing machine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laveuse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machine à laver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7798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clothes dryer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sécheuse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effectLst/>
                        </a:rPr>
                        <a:t>sèche-linge</a:t>
                      </a:r>
                      <a:endParaRPr lang="en-CA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914047"/>
          </a:xfrm>
        </p:spPr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drapeau</a:t>
            </a:r>
            <a:r>
              <a:rPr lang="en-US" dirty="0" smtClean="0"/>
              <a:t> du Canada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0066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drapeau</a:t>
            </a:r>
            <a:r>
              <a:rPr lang="en-US" dirty="0" smtClean="0"/>
              <a:t> du Québec</a:t>
            </a: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752600"/>
            <a:ext cx="76199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6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609600"/>
            <a:ext cx="7924800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343400"/>
            <a:ext cx="4038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upload.wikimedia.org/wikipedia/commons/thumb/5/5f/Flag_of_Quebec.svg/langfr-225px-Flag_of_Quebe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343400"/>
            <a:ext cx="3286125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Nous </a:t>
            </a:r>
            <a:r>
              <a:rPr lang="en-US" sz="4900" dirty="0" err="1" smtClean="0"/>
              <a:t>vous</a:t>
            </a:r>
            <a:r>
              <a:rPr lang="en-US" sz="4900" dirty="0" smtClean="0"/>
              <a:t> </a:t>
            </a:r>
            <a:r>
              <a:rPr lang="en-US" sz="4900" dirty="0" err="1" smtClean="0"/>
              <a:t>laisserons</a:t>
            </a:r>
            <a:r>
              <a:rPr lang="en-US" sz="4900" dirty="0" smtClean="0"/>
              <a:t> des </a:t>
            </a:r>
            <a:r>
              <a:rPr lang="en-US" sz="4900" dirty="0" err="1" smtClean="0"/>
              <a:t>cartes</a:t>
            </a:r>
            <a:r>
              <a:rPr lang="en-US" sz="4900" dirty="0"/>
              <a:t> </a:t>
            </a:r>
            <a:r>
              <a:rPr lang="en-US" sz="4900" dirty="0" smtClean="0"/>
              <a:t>à </a:t>
            </a:r>
            <a:r>
              <a:rPr lang="en-US" sz="4900" dirty="0" err="1" smtClean="0"/>
              <a:t>colorier</a:t>
            </a:r>
            <a:r>
              <a:rPr lang="en-US" sz="4900" dirty="0" smtClean="0"/>
              <a:t> </a:t>
            </a:r>
            <a:r>
              <a:rPr lang="en-US" sz="4900" dirty="0" err="1" smtClean="0"/>
              <a:t>quand</a:t>
            </a:r>
            <a:r>
              <a:rPr lang="en-US" sz="4900" dirty="0" smtClean="0"/>
              <a:t> </a:t>
            </a:r>
            <a:r>
              <a:rPr lang="en-US" sz="4900" dirty="0" err="1" smtClean="0"/>
              <a:t>vous</a:t>
            </a:r>
            <a:r>
              <a:rPr lang="en-US" sz="4900" dirty="0" smtClean="0"/>
              <a:t> </a:t>
            </a:r>
            <a:r>
              <a:rPr lang="en-US" sz="4900" dirty="0" err="1" smtClean="0"/>
              <a:t>avez</a:t>
            </a:r>
            <a:r>
              <a:rPr lang="en-US" sz="4900" dirty="0" smtClean="0"/>
              <a:t> du temps.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(We will leave you some maps to </a:t>
            </a:r>
            <a:r>
              <a:rPr lang="en-US" sz="4900" dirty="0" err="1" smtClean="0"/>
              <a:t>colour</a:t>
            </a:r>
            <a:r>
              <a:rPr lang="en-US" sz="4900" dirty="0" smtClean="0"/>
              <a:t> when you have time.)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85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Voici</a:t>
            </a:r>
            <a:r>
              <a:rPr lang="en-US" sz="3200" dirty="0" smtClean="0"/>
              <a:t> des images du </a:t>
            </a:r>
            <a:r>
              <a:rPr lang="en-US" sz="3200" dirty="0" err="1" smtClean="0"/>
              <a:t>Carnaval</a:t>
            </a:r>
            <a:r>
              <a:rPr lang="en-US" sz="3200" dirty="0" smtClean="0"/>
              <a:t> de Québec: </a:t>
            </a:r>
            <a:br>
              <a:rPr lang="en-US" sz="3200" dirty="0" smtClean="0"/>
            </a:br>
            <a:r>
              <a:rPr lang="en-US" sz="3200" dirty="0" smtClean="0"/>
              <a:t>Here are  some pictures of </a:t>
            </a:r>
            <a:r>
              <a:rPr lang="en-US" sz="3200" dirty="0" err="1" smtClean="0"/>
              <a:t>Carnaval</a:t>
            </a:r>
            <a:r>
              <a:rPr lang="en-US" sz="3200" dirty="0" smtClean="0"/>
              <a:t> in Quebec City:</a:t>
            </a:r>
            <a:endParaRPr lang="en-CA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447800"/>
            <a:ext cx="6562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660399" y="6587376"/>
            <a:ext cx="8991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C’est</a:t>
            </a:r>
            <a:r>
              <a:rPr lang="en-US" sz="4000" dirty="0"/>
              <a:t> le </a:t>
            </a:r>
            <a:r>
              <a:rPr lang="en-US" sz="4000" dirty="0" err="1"/>
              <a:t>bonhomme</a:t>
            </a:r>
            <a:r>
              <a:rPr lang="en-US" sz="4000" dirty="0"/>
              <a:t> de </a:t>
            </a:r>
            <a:r>
              <a:rPr lang="en-US" sz="4000" dirty="0" err="1"/>
              <a:t>neige</a:t>
            </a:r>
            <a:r>
              <a:rPr lang="en-US" sz="4000" dirty="0"/>
              <a:t> </a:t>
            </a:r>
            <a:r>
              <a:rPr lang="en-US" sz="4000" dirty="0" smtClean="0"/>
              <a:t>du </a:t>
            </a:r>
            <a:r>
              <a:rPr lang="en-US" sz="4000" dirty="0" err="1" smtClean="0"/>
              <a:t>Carnaval</a:t>
            </a:r>
            <a:r>
              <a:rPr lang="en-US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0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990247"/>
          </a:xfrm>
        </p:spPr>
        <p:txBody>
          <a:bodyPr/>
          <a:lstStyle/>
          <a:p>
            <a:r>
              <a:rPr lang="en-US" dirty="0" smtClean="0"/>
              <a:t>Le château de glace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7" y="1295399"/>
            <a:ext cx="8494413" cy="59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défilé</a:t>
            </a:r>
            <a:r>
              <a:rPr lang="en-US" dirty="0" smtClean="0"/>
              <a:t> du </a:t>
            </a:r>
            <a:r>
              <a:rPr lang="en-US" dirty="0" err="1" smtClean="0"/>
              <a:t>Carnaval</a:t>
            </a:r>
            <a:r>
              <a:rPr lang="en-US" dirty="0" smtClean="0"/>
              <a:t>  (the Parade)</a:t>
            </a:r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02110"/>
            <a:ext cx="8153399" cy="61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1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sculptures de glace (Ice sculptures)</a:t>
            </a: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11016"/>
            <a:ext cx="8977552" cy="59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52450"/>
            <a:ext cx="97536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Nouveau-Brunswick (New Brunswick)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1" y="838200"/>
            <a:ext cx="593980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72" y="1524000"/>
            <a:ext cx="3689028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72" y="4437021"/>
            <a:ext cx="3689028" cy="28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000" y="6400800"/>
            <a:ext cx="485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233 530 </a:t>
            </a:r>
            <a:r>
              <a:rPr lang="en-US" sz="2800" dirty="0" err="1" smtClean="0"/>
              <a:t>personnes</a:t>
            </a:r>
            <a:r>
              <a:rPr lang="en-US" sz="2800" dirty="0" smtClean="0"/>
              <a:t> </a:t>
            </a:r>
            <a:r>
              <a:rPr lang="en-US" sz="2800" dirty="0" err="1" smtClean="0"/>
              <a:t>parlent</a:t>
            </a:r>
            <a:r>
              <a:rPr lang="en-US" sz="2800" dirty="0" smtClean="0"/>
              <a:t> </a:t>
            </a:r>
            <a:r>
              <a:rPr lang="en-US" sz="2800" dirty="0" err="1" smtClean="0"/>
              <a:t>français</a:t>
            </a:r>
            <a:r>
              <a:rPr lang="en-US" sz="2800" dirty="0" smtClean="0"/>
              <a:t>  </a:t>
            </a:r>
            <a:r>
              <a:rPr lang="en-US" sz="2800" dirty="0"/>
              <a:t>au Nouveau </a:t>
            </a:r>
            <a:r>
              <a:rPr lang="en-US" sz="2800" dirty="0" smtClean="0"/>
              <a:t>Brunswick.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874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04800"/>
            <a:ext cx="9525000" cy="1270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Le Canada a </a:t>
            </a:r>
            <a:r>
              <a:rPr lang="en-US" sz="3100" dirty="0" err="1" smtClean="0"/>
              <a:t>deux</a:t>
            </a:r>
            <a:r>
              <a:rPr lang="en-US" sz="3100" dirty="0" smtClean="0"/>
              <a:t> </a:t>
            </a:r>
            <a:r>
              <a:rPr lang="en-US" sz="3100" dirty="0" err="1" smtClean="0"/>
              <a:t>langues</a:t>
            </a:r>
            <a:r>
              <a:rPr lang="en-US" sz="3100" dirty="0" smtClean="0"/>
              <a:t> </a:t>
            </a:r>
            <a:r>
              <a:rPr lang="en-US" sz="3100" dirty="0" err="1" smtClean="0"/>
              <a:t>officielles</a:t>
            </a:r>
            <a:r>
              <a:rPr lang="en-US" sz="3100" dirty="0" smtClean="0"/>
              <a:t>: </a:t>
            </a:r>
            <a:r>
              <a:rPr lang="en-US" sz="3100" dirty="0" err="1" smtClean="0"/>
              <a:t>l’anglais</a:t>
            </a:r>
            <a:r>
              <a:rPr lang="en-US" sz="3100" dirty="0" smtClean="0"/>
              <a:t> et le </a:t>
            </a:r>
            <a:r>
              <a:rPr lang="en-US" sz="3100" dirty="0" err="1" smtClean="0"/>
              <a:t>français</a:t>
            </a:r>
            <a:r>
              <a:rPr lang="en-US" sz="3100" dirty="0" smtClean="0"/>
              <a:t>.  </a:t>
            </a:r>
            <a:r>
              <a:rPr lang="en-US" sz="3200" dirty="0" smtClean="0"/>
              <a:t>(Canada has two official languages: English and French.)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Nous </a:t>
            </a:r>
            <a:r>
              <a:rPr lang="en-US" sz="3600" dirty="0" err="1" smtClean="0"/>
              <a:t>espérons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vous</a:t>
            </a:r>
            <a:r>
              <a:rPr lang="en-US" sz="3600" dirty="0" smtClean="0"/>
              <a:t> </a:t>
            </a:r>
            <a:r>
              <a:rPr lang="en-US" sz="3600" dirty="0" err="1" smtClean="0"/>
              <a:t>avez</a:t>
            </a:r>
            <a:r>
              <a:rPr lang="en-US" sz="3600" dirty="0" smtClean="0"/>
              <a:t> </a:t>
            </a:r>
            <a:r>
              <a:rPr lang="en-US" sz="3600" dirty="0" err="1" smtClean="0"/>
              <a:t>aimé</a:t>
            </a:r>
            <a:r>
              <a:rPr lang="en-US" sz="3600" dirty="0" smtClean="0"/>
              <a:t> </a:t>
            </a:r>
            <a:r>
              <a:rPr lang="en-US" sz="3600" dirty="0" err="1" smtClean="0"/>
              <a:t>notre</a:t>
            </a:r>
            <a:r>
              <a:rPr lang="en-US" sz="3600" dirty="0" smtClean="0"/>
              <a:t> </a:t>
            </a:r>
            <a:r>
              <a:rPr lang="en-US" sz="3600" dirty="0" err="1" smtClean="0"/>
              <a:t>présentation</a:t>
            </a:r>
            <a:r>
              <a:rPr lang="en-US" sz="3600" dirty="0" smtClean="0"/>
              <a:t> de la </a:t>
            </a:r>
            <a:r>
              <a:rPr lang="en-US" sz="3600" dirty="0" err="1" smtClean="0"/>
              <a:t>francophonie</a:t>
            </a:r>
            <a:r>
              <a:rPr lang="en-US" sz="3600" dirty="0" smtClean="0"/>
              <a:t> au Canada!  (We hope that you liked our presentation about where French-speaking people live in Canada!)</a:t>
            </a:r>
          </a:p>
          <a:p>
            <a:r>
              <a:rPr lang="en-US" sz="3600" dirty="0" err="1"/>
              <a:t>Maintenant</a:t>
            </a:r>
            <a:r>
              <a:rPr lang="en-US" sz="3600" dirty="0"/>
              <a:t> </a:t>
            </a:r>
            <a:r>
              <a:rPr lang="en-US" sz="3600" dirty="0" err="1"/>
              <a:t>vous</a:t>
            </a:r>
            <a:r>
              <a:rPr lang="en-US" sz="3600" dirty="0"/>
              <a:t> </a:t>
            </a:r>
            <a:r>
              <a:rPr lang="en-US" sz="3600" dirty="0" err="1"/>
              <a:t>pouvez</a:t>
            </a:r>
            <a:r>
              <a:rPr lang="en-US" sz="3600" dirty="0"/>
              <a:t> essayer du </a:t>
            </a:r>
            <a:r>
              <a:rPr lang="en-US" sz="3600" dirty="0" err="1"/>
              <a:t>sucre</a:t>
            </a:r>
            <a:r>
              <a:rPr lang="en-US" sz="3600" dirty="0"/>
              <a:t> à la crème.  (Now you can try some “</a:t>
            </a:r>
            <a:r>
              <a:rPr lang="en-US" sz="3600" dirty="0" err="1"/>
              <a:t>sucre</a:t>
            </a:r>
            <a:r>
              <a:rPr lang="en-US" sz="3600" dirty="0"/>
              <a:t> à la crème”.)  Nous </a:t>
            </a:r>
            <a:r>
              <a:rPr lang="en-US" sz="3600" dirty="0" err="1"/>
              <a:t>espérons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</a:t>
            </a:r>
            <a:r>
              <a:rPr lang="en-US" sz="3600" dirty="0" err="1"/>
              <a:t>vous</a:t>
            </a:r>
            <a:r>
              <a:rPr lang="en-US" sz="3600" dirty="0"/>
              <a:t> </a:t>
            </a:r>
            <a:r>
              <a:rPr lang="en-US" sz="3600" dirty="0" err="1"/>
              <a:t>l’aimez</a:t>
            </a:r>
            <a:r>
              <a:rPr lang="en-US" sz="3600" dirty="0"/>
              <a:t>.  (We hope you like it.)</a:t>
            </a:r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8317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4/4f/Atlantic_regions_(fr).png/450px-Atlantic_regions_(fr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3" y="223336"/>
            <a:ext cx="42862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2800" y="223336"/>
            <a:ext cx="5080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Il y a 38 775 </a:t>
            </a:r>
            <a:r>
              <a:rPr lang="en-US" sz="3600" dirty="0" err="1"/>
              <a:t>personnes</a:t>
            </a:r>
            <a:r>
              <a:rPr lang="en-US" sz="3600" dirty="0"/>
              <a:t> qui </a:t>
            </a:r>
            <a:r>
              <a:rPr lang="en-US" sz="3600" dirty="0" err="1"/>
              <a:t>parlent</a:t>
            </a:r>
            <a:r>
              <a:rPr lang="en-US" sz="3600" dirty="0"/>
              <a:t> </a:t>
            </a:r>
            <a:r>
              <a:rPr lang="en-US" sz="3600" dirty="0" err="1"/>
              <a:t>français</a:t>
            </a:r>
            <a:r>
              <a:rPr lang="en-US" sz="3600" dirty="0"/>
              <a:t> à </a:t>
            </a:r>
            <a:r>
              <a:rPr lang="en-US" sz="3600" dirty="0" smtClean="0"/>
              <a:t> </a:t>
            </a:r>
            <a:r>
              <a:rPr lang="en-US" sz="3600" dirty="0"/>
              <a:t>Terre </a:t>
            </a:r>
            <a:r>
              <a:rPr lang="en-US" sz="3600" dirty="0" err="1"/>
              <a:t>Neuve</a:t>
            </a:r>
            <a:r>
              <a:rPr lang="en-US" sz="3600" dirty="0"/>
              <a:t>, à </a:t>
            </a:r>
            <a:r>
              <a:rPr lang="en-US" sz="3600" dirty="0" err="1" smtClean="0"/>
              <a:t>l’Ile</a:t>
            </a:r>
            <a:r>
              <a:rPr lang="en-US" sz="3600" dirty="0" smtClean="0"/>
              <a:t>-du-Prince-</a:t>
            </a:r>
            <a:r>
              <a:rPr lang="en-US" sz="3600" dirty="0" err="1" smtClean="0"/>
              <a:t>Édouard</a:t>
            </a:r>
            <a:r>
              <a:rPr lang="en-US" sz="3600" dirty="0" smtClean="0"/>
              <a:t> </a:t>
            </a:r>
            <a:r>
              <a:rPr lang="en-US" sz="3600" dirty="0"/>
              <a:t>et </a:t>
            </a: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/>
              <a:t>Nouvelle </a:t>
            </a:r>
            <a:r>
              <a:rPr lang="en-US" sz="3600" dirty="0" err="1"/>
              <a:t>É</a:t>
            </a:r>
            <a:r>
              <a:rPr lang="en-US" sz="3600" dirty="0" err="1" smtClean="0"/>
              <a:t>cosse</a:t>
            </a:r>
            <a:r>
              <a:rPr lang="en-US" sz="3600" dirty="0"/>
              <a:t>.  (There are 38,775 people who speak French in Newfoundland, Prince </a:t>
            </a:r>
            <a:r>
              <a:rPr lang="en-US" sz="3600" dirty="0" smtClean="0"/>
              <a:t>Edward Island </a:t>
            </a:r>
            <a:r>
              <a:rPr lang="en-US" sz="3600" dirty="0"/>
              <a:t>and Nova </a:t>
            </a:r>
            <a:r>
              <a:rPr lang="en-US" sz="3600" dirty="0" smtClean="0"/>
              <a:t>Scotia.)</a:t>
            </a:r>
            <a:endParaRPr lang="en-CA" sz="3600" dirty="0"/>
          </a:p>
        </p:txBody>
      </p:sp>
      <p:pic>
        <p:nvPicPr>
          <p:cNvPr id="3076" name="Picture 4" descr="http://ridermagazine.com/wp-content/uploads/2011/10/Opening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83" y="5855647"/>
            <a:ext cx="5435600" cy="17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6854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Québec (Quebec)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14400"/>
            <a:ext cx="6172200" cy="1524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Il y a 6 102 210 </a:t>
            </a:r>
            <a:r>
              <a:rPr lang="en-US" dirty="0" err="1" smtClean="0"/>
              <a:t>francophones</a:t>
            </a:r>
            <a:r>
              <a:rPr lang="en-US" dirty="0" smtClean="0"/>
              <a:t> qui </a:t>
            </a:r>
            <a:r>
              <a:rPr lang="en-US" dirty="0" err="1" smtClean="0"/>
              <a:t>habitent</a:t>
            </a:r>
            <a:r>
              <a:rPr lang="en-US" dirty="0" smtClean="0"/>
              <a:t> au Québec.  (6 102 210 French-speaking people live in Quebec.)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6778" y="7086600"/>
            <a:ext cx="513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</a:t>
            </a:r>
            <a:r>
              <a:rPr lang="en-CA" dirty="0" smtClean="0">
                <a:hlinkClick r:id="rId3"/>
              </a:rPr>
              <a:t>:// www.youtube.com/user/carnavaldequebec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6778" y="5562600"/>
            <a:ext cx="1005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 </a:t>
            </a:r>
            <a:r>
              <a:rPr lang="en-US" sz="3200" dirty="0" err="1" smtClean="0"/>
              <a:t>mois</a:t>
            </a:r>
            <a:r>
              <a:rPr lang="en-US" sz="3200" dirty="0" smtClean="0"/>
              <a:t> de </a:t>
            </a:r>
            <a:r>
              <a:rPr lang="en-US" sz="3200" dirty="0" err="1" smtClean="0"/>
              <a:t>février</a:t>
            </a:r>
            <a:r>
              <a:rPr lang="en-US" sz="3200" dirty="0" smtClean="0"/>
              <a:t>, </a:t>
            </a:r>
            <a:r>
              <a:rPr lang="en-US" sz="3200" dirty="0" err="1" smtClean="0"/>
              <a:t>il</a:t>
            </a:r>
            <a:r>
              <a:rPr lang="en-US" sz="3200" dirty="0" smtClean="0"/>
              <a:t> y a un grand </a:t>
            </a:r>
            <a:r>
              <a:rPr lang="en-US" sz="3200" dirty="0" err="1" smtClean="0"/>
              <a:t>Carnaval</a:t>
            </a:r>
            <a:r>
              <a:rPr lang="en-US" sz="3200" dirty="0" smtClean="0"/>
              <a:t> </a:t>
            </a:r>
            <a:r>
              <a:rPr lang="en-US" sz="3200" dirty="0" err="1" smtClean="0"/>
              <a:t>d’hiver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la </a:t>
            </a:r>
            <a:r>
              <a:rPr lang="en-US" sz="3200" dirty="0" err="1" smtClean="0"/>
              <a:t>ville</a:t>
            </a:r>
            <a:r>
              <a:rPr lang="en-US" sz="3200" dirty="0" smtClean="0"/>
              <a:t> de Québec.  (In the month of February there is a big winter celebration in Quebec City called </a:t>
            </a:r>
            <a:r>
              <a:rPr lang="en-US" sz="3200" dirty="0" err="1" smtClean="0"/>
              <a:t>Carnaval</a:t>
            </a:r>
            <a:r>
              <a:rPr lang="en-US" sz="3200" dirty="0" smtClean="0"/>
              <a:t>.)</a:t>
            </a:r>
            <a:endParaRPr lang="en-CA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133475"/>
            <a:ext cx="3762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ravelchannel.sndimg.com/content/dam/images/travel/fullrights/2016/03/01/bachelor-party-destinations/bachelor-party-destinations-montreal.jpg.rend.tccom.406.30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8" y="2362200"/>
            <a:ext cx="38671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uytopia-new.s3.amazonaws.com/deals/220753/carousel_image-1470939663-57acc20f2fef10.490986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28" y="2133600"/>
            <a:ext cx="26300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0600"/>
            <a:ext cx="9144000" cy="5816250"/>
          </a:xfrm>
        </p:spPr>
        <p:txBody>
          <a:bodyPr/>
          <a:lstStyle/>
          <a:p>
            <a:r>
              <a:rPr lang="en-US" dirty="0" err="1" smtClean="0"/>
              <a:t>Voici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carte de Québec!  (Here is a map of Quebec!)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381001"/>
            <a:ext cx="91440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 Québec (Quebec)</a:t>
            </a:r>
            <a:endParaRPr lang="en-CA" dirty="0"/>
          </a:p>
        </p:txBody>
      </p:sp>
      <p:pic>
        <p:nvPicPr>
          <p:cNvPr id="6146" name="Picture 2" descr="Image result for quebe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600200"/>
            <a:ext cx="1828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hampeau.home.mindspring.com/html2/map38_9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09800"/>
            <a:ext cx="73533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L’Ontario</a:t>
            </a:r>
            <a:r>
              <a:rPr lang="en-US" dirty="0"/>
              <a:t> (Ontario)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71600"/>
            <a:ext cx="9144000" cy="5435250"/>
          </a:xfr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Ontario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smtClean="0"/>
              <a:t>y a 493 </a:t>
            </a:r>
            <a:r>
              <a:rPr lang="en-US" dirty="0"/>
              <a:t>295 </a:t>
            </a:r>
            <a:r>
              <a:rPr lang="en-US" dirty="0" err="1"/>
              <a:t>francophones</a:t>
            </a:r>
            <a:r>
              <a:rPr lang="en-US" dirty="0"/>
              <a:t>.  (In Ontario, there are 493,295 </a:t>
            </a:r>
            <a:r>
              <a:rPr lang="en-US" dirty="0" smtClean="0"/>
              <a:t>French-speaking.) </a:t>
            </a:r>
            <a:r>
              <a:rPr lang="en-US" dirty="0"/>
              <a:t>people</a:t>
            </a:r>
            <a:r>
              <a:rPr lang="en-US" dirty="0" smtClean="0"/>
              <a:t>.)</a:t>
            </a:r>
          </a:p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42672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743200"/>
            <a:ext cx="51816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048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8" y="304800"/>
            <a:ext cx="9144000" cy="6502050"/>
          </a:xfrm>
        </p:spPr>
        <p:txBody>
          <a:bodyPr/>
          <a:lstStyle/>
          <a:p>
            <a:pPr algn="ctr"/>
            <a:r>
              <a:rPr lang="en-US" dirty="0"/>
              <a:t>Le Manitoba, la Saskatchewan, </a:t>
            </a:r>
            <a:r>
              <a:rPr lang="en-US" dirty="0" err="1"/>
              <a:t>l’Alberta</a:t>
            </a:r>
            <a:r>
              <a:rPr lang="en-US" dirty="0"/>
              <a:t> et la </a:t>
            </a:r>
            <a:r>
              <a:rPr lang="en-US" dirty="0" err="1" smtClean="0"/>
              <a:t>Colombie</a:t>
            </a:r>
            <a:r>
              <a:rPr lang="en-US" dirty="0" err="1"/>
              <a:t>-</a:t>
            </a:r>
            <a:r>
              <a:rPr lang="en-US" dirty="0" err="1" smtClean="0"/>
              <a:t>Britannique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(Manitoba, Saskatchewan, Alberta and British Columbia</a:t>
            </a:r>
            <a:r>
              <a:rPr lang="en-US" dirty="0" smtClean="0"/>
              <a:t>)</a:t>
            </a:r>
          </a:p>
          <a:p>
            <a:pPr algn="ctr"/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362200"/>
            <a:ext cx="5410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589548" y="5798380"/>
            <a:ext cx="921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Il y a 181 190 </a:t>
            </a:r>
            <a:r>
              <a:rPr lang="en-US" sz="2800" dirty="0" err="1"/>
              <a:t>francophones</a:t>
            </a:r>
            <a:r>
              <a:rPr lang="en-US" sz="2800" dirty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les </a:t>
            </a:r>
            <a:r>
              <a:rPr lang="en-US" sz="2800" dirty="0" err="1"/>
              <a:t>quatre</a:t>
            </a:r>
            <a:r>
              <a:rPr lang="en-US" sz="2800" dirty="0"/>
              <a:t> </a:t>
            </a:r>
            <a:r>
              <a:rPr lang="en-US" sz="2800" dirty="0" smtClean="0"/>
              <a:t>provinces </a:t>
            </a:r>
            <a:r>
              <a:rPr lang="en-US" sz="2800" dirty="0"/>
              <a:t>à </a:t>
            </a:r>
            <a:r>
              <a:rPr lang="en-US" sz="2800" dirty="0" err="1"/>
              <a:t>l’ouest</a:t>
            </a:r>
            <a:r>
              <a:rPr lang="en-US" sz="2800" dirty="0"/>
              <a:t> de </a:t>
            </a:r>
            <a:r>
              <a:rPr lang="en-US" sz="2800" dirty="0" err="1"/>
              <a:t>l’Ontario</a:t>
            </a:r>
            <a:r>
              <a:rPr lang="en-US" sz="2800" dirty="0"/>
              <a:t>.  (There are 181 190 French-speaking </a:t>
            </a:r>
            <a:r>
              <a:rPr lang="en-US" sz="2800" dirty="0" smtClean="0"/>
              <a:t>people in </a:t>
            </a:r>
            <a:r>
              <a:rPr lang="en-US" sz="2800" dirty="0"/>
              <a:t>the four provinces west of Ontario.)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28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837847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sucre</a:t>
            </a:r>
            <a:r>
              <a:rPr lang="en-US" dirty="0" smtClean="0"/>
              <a:t> à la crème</a:t>
            </a:r>
            <a:endParaRPr lang="en-CA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b="1" cap="all" dirty="0"/>
              <a:t>INGRÉDIENTS</a:t>
            </a:r>
          </a:p>
          <a:p>
            <a:pPr fontAlgn="base"/>
            <a:r>
              <a:rPr lang="fr-FR" dirty="0"/>
              <a:t>250 ml (1 tasse) de crème 35 </a:t>
            </a:r>
            <a:r>
              <a:rPr lang="fr-FR" dirty="0" smtClean="0"/>
              <a:t>% (« </a:t>
            </a:r>
            <a:r>
              <a:rPr lang="fr-FR" dirty="0" err="1" smtClean="0"/>
              <a:t>cream</a:t>
            </a:r>
            <a:r>
              <a:rPr lang="fr-FR" dirty="0" smtClean="0"/>
              <a:t> »)</a:t>
            </a:r>
            <a:endParaRPr lang="fr-FR" dirty="0"/>
          </a:p>
          <a:p>
            <a:pPr fontAlgn="base"/>
            <a:r>
              <a:rPr lang="fr-FR" dirty="0"/>
              <a:t>210 g (1 tasse) de </a:t>
            </a:r>
            <a:r>
              <a:rPr lang="fr-FR" dirty="0" smtClean="0"/>
              <a:t>sucre               (« </a:t>
            </a:r>
            <a:r>
              <a:rPr lang="fr-FR" dirty="0" err="1" smtClean="0"/>
              <a:t>sugar</a:t>
            </a:r>
            <a:r>
              <a:rPr lang="fr-FR" dirty="0" smtClean="0"/>
              <a:t> »)</a:t>
            </a:r>
            <a:endParaRPr lang="fr-FR" dirty="0"/>
          </a:p>
          <a:p>
            <a:pPr fontAlgn="base"/>
            <a:r>
              <a:rPr lang="fr-FR" dirty="0"/>
              <a:t>240 g (1 tasse) de </a:t>
            </a:r>
            <a:r>
              <a:rPr lang="fr-FR" dirty="0" smtClean="0"/>
              <a:t>cassonade      (« </a:t>
            </a:r>
            <a:r>
              <a:rPr lang="fr-FR" dirty="0" err="1" smtClean="0"/>
              <a:t>brown</a:t>
            </a:r>
            <a:r>
              <a:rPr lang="fr-FR" dirty="0" smtClean="0"/>
              <a:t> </a:t>
            </a:r>
            <a:r>
              <a:rPr lang="fr-FR" dirty="0" err="1" smtClean="0"/>
              <a:t>sugar</a:t>
            </a:r>
            <a:r>
              <a:rPr lang="fr-FR" dirty="0" smtClean="0"/>
              <a:t> »)</a:t>
            </a:r>
            <a:endParaRPr lang="fr-FR" dirty="0"/>
          </a:p>
          <a:p>
            <a:pPr fontAlgn="base"/>
            <a:r>
              <a:rPr lang="fr-FR" dirty="0"/>
              <a:t>125 ml (1/2 tasse) de sirop </a:t>
            </a:r>
            <a:r>
              <a:rPr lang="fr-FR" dirty="0" smtClean="0"/>
              <a:t>d’érable </a:t>
            </a:r>
            <a:r>
              <a:rPr lang="fr-FR" sz="2800" dirty="0" smtClean="0"/>
              <a:t>(« </a:t>
            </a:r>
            <a:r>
              <a:rPr lang="fr-FR" sz="2800" dirty="0" err="1" smtClean="0"/>
              <a:t>maple</a:t>
            </a:r>
            <a:r>
              <a:rPr lang="fr-FR" sz="2800" dirty="0" smtClean="0"/>
              <a:t> </a:t>
            </a:r>
            <a:r>
              <a:rPr lang="fr-FR" sz="2800" dirty="0" err="1" smtClean="0"/>
              <a:t>syrup</a:t>
            </a:r>
            <a:r>
              <a:rPr lang="fr-FR" sz="2800" dirty="0" smtClean="0"/>
              <a:t> »)</a:t>
            </a:r>
            <a:endParaRPr lang="fr-FR" sz="2800" dirty="0"/>
          </a:p>
          <a:p>
            <a:pPr fontAlgn="base"/>
            <a:r>
              <a:rPr lang="fr-FR" dirty="0"/>
              <a:t>30 ml (2 c. à soupe) de sirop de </a:t>
            </a:r>
            <a:r>
              <a:rPr lang="fr-FR" dirty="0" smtClean="0"/>
              <a:t>maïs </a:t>
            </a:r>
            <a:r>
              <a:rPr lang="fr-FR" sz="2800" dirty="0" smtClean="0"/>
              <a:t>(« corn </a:t>
            </a:r>
            <a:r>
              <a:rPr lang="fr-FR" sz="2800" dirty="0" err="1" smtClean="0"/>
              <a:t>syrup</a:t>
            </a:r>
            <a:r>
              <a:rPr lang="fr-FR" sz="2800" dirty="0" smtClean="0"/>
              <a:t> »)</a:t>
            </a:r>
            <a:endParaRPr lang="fr-FR" sz="2800" dirty="0"/>
          </a:p>
          <a:p>
            <a:pPr fontAlgn="base"/>
            <a:r>
              <a:rPr lang="fr-FR" dirty="0"/>
              <a:t>28 g (1 oz) de chocolat blanc haché </a:t>
            </a:r>
            <a:r>
              <a:rPr lang="fr-FR" sz="2400" dirty="0" smtClean="0"/>
              <a:t>(« white </a:t>
            </a:r>
            <a:r>
              <a:rPr lang="fr-FR" sz="2400" dirty="0" err="1" smtClean="0"/>
              <a:t>chocolate</a:t>
            </a:r>
            <a:r>
              <a:rPr lang="fr-FR" sz="2400" dirty="0" smtClean="0"/>
              <a:t> »)</a:t>
            </a:r>
            <a:endParaRPr lang="fr-FR" sz="2400" dirty="0"/>
          </a:p>
          <a:p>
            <a:pPr fontAlgn="base"/>
            <a:r>
              <a:rPr lang="fr-FR" dirty="0"/>
              <a:t>1 ml (1/4 c. à thé) d’extrait de </a:t>
            </a:r>
            <a:r>
              <a:rPr lang="fr-FR" dirty="0" smtClean="0"/>
              <a:t>vanille </a:t>
            </a:r>
            <a:r>
              <a:rPr lang="fr-FR" sz="2800" dirty="0" smtClean="0"/>
              <a:t>(« </a:t>
            </a:r>
            <a:r>
              <a:rPr lang="fr-FR" sz="2800" dirty="0" err="1" smtClean="0"/>
              <a:t>vanilla</a:t>
            </a:r>
            <a:r>
              <a:rPr lang="fr-FR" sz="2800" dirty="0" smtClean="0"/>
              <a:t> »)</a:t>
            </a:r>
            <a:endParaRPr lang="fr-FR" sz="2800" dirty="0"/>
          </a:p>
          <a:p>
            <a:endParaRPr lang="en-CA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387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8" name="HTMLCheckbox21" r:id="rId3" imgW="1371600" imgH="304920"/>
        </mc:Choice>
        <mc:Fallback>
          <p:control name="HTMLCheckbox21" r:id="rId3" imgW="1371600" imgH="304920">
            <p:pic>
              <p:nvPicPr>
                <p:cNvPr id="0" name="HTML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9" name="HTMLCheckbox22" r:id="rId4" imgW="1371600" imgH="304920"/>
        </mc:Choice>
        <mc:Fallback>
          <p:control name="HTMLCheckbox22" r:id="rId4" imgW="1371600" imgH="304920">
            <p:pic>
              <p:nvPicPr>
                <p:cNvPr id="0" name="HTMLCheck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0" name="HTMLCheckbox23" r:id="rId5" imgW="1371600" imgH="304920"/>
        </mc:Choice>
        <mc:Fallback>
          <p:control name="HTMLCheckbox23" r:id="rId5" imgW="1371600" imgH="304920">
            <p:pic>
              <p:nvPicPr>
                <p:cNvPr id="0" name="HTMLCheck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1" name="HTMLCheckbox24" r:id="rId6" imgW="1371600" imgH="304920"/>
        </mc:Choice>
        <mc:Fallback>
          <p:control name="HTMLCheckbox24" r:id="rId6" imgW="1371600" imgH="304920">
            <p:pic>
              <p:nvPicPr>
                <p:cNvPr id="0" name="HTMLCheck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2" name="HTMLCheckbox25" r:id="rId7" imgW="1371600" imgH="304920"/>
        </mc:Choice>
        <mc:Fallback>
          <p:control name="HTMLCheckbox25" r:id="rId7" imgW="1371600" imgH="304920">
            <p:pic>
              <p:nvPicPr>
                <p:cNvPr id="0" name="HTMLCheck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3" name="HTMLCheckbox26" r:id="rId8" imgW="1371600" imgH="304920"/>
        </mc:Choice>
        <mc:Fallback>
          <p:control name="HTMLCheckbox26" r:id="rId8" imgW="1371600" imgH="304920">
            <p:pic>
              <p:nvPicPr>
                <p:cNvPr id="0" name="HTMLCheck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4" name="HTMLCheckbox27" r:id="rId9" imgW="1371600" imgH="304920"/>
        </mc:Choice>
        <mc:Fallback>
          <p:control name="HTMLCheckbox27" r:id="rId9" imgW="1371600" imgH="304920">
            <p:pic>
              <p:nvPicPr>
                <p:cNvPr id="0" name="HTMLCheckbox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5" name="HTMLCheckbox28" r:id="rId10" imgW="1371600" imgH="304920"/>
        </mc:Choice>
        <mc:Fallback>
          <p:control name="HTMLCheckbox28" r:id="rId10" imgW="1371600" imgH="304920">
            <p:pic>
              <p:nvPicPr>
                <p:cNvPr id="0" name="HTMLCheckbox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6" name="HTMLCheckbox29" r:id="rId11" imgW="1371600" imgH="304920"/>
        </mc:Choice>
        <mc:Fallback>
          <p:control name="HTMLCheckbox29" r:id="rId11" imgW="1371600" imgH="304920">
            <p:pic>
              <p:nvPicPr>
                <p:cNvPr id="0" name="HTMLCheckbox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7" name="HTMLCheckbox210" r:id="rId12" imgW="1371600" imgH="304920"/>
        </mc:Choice>
        <mc:Fallback>
          <p:control name="HTMLCheckbox210" r:id="rId12" imgW="1371600" imgH="304920">
            <p:pic>
              <p:nvPicPr>
                <p:cNvPr id="0" name="HTMLCheckbox2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8" name="HTMLCheckbox211" r:id="rId13" imgW="1371600" imgH="304920"/>
        </mc:Choice>
        <mc:Fallback>
          <p:control name="HTMLCheckbox211" r:id="rId13" imgW="1371600" imgH="304920">
            <p:pic>
              <p:nvPicPr>
                <p:cNvPr id="0" name="HTMLCheckbox2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9" name="HTMLCheckbox212" r:id="rId14" imgW="1371600" imgH="304920"/>
        </mc:Choice>
        <mc:Fallback>
          <p:control name="HTMLCheckbox212" r:id="rId14" imgW="1371600" imgH="304920">
            <p:pic>
              <p:nvPicPr>
                <p:cNvPr id="0" name="HTMLCheckbox2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0" name="HTMLCheckbox213" r:id="rId15" imgW="1371600" imgH="304920"/>
        </mc:Choice>
        <mc:Fallback>
          <p:control name="HTMLCheckbox213" r:id="rId15" imgW="1371600" imgH="304920">
            <p:pic>
              <p:nvPicPr>
                <p:cNvPr id="0" name="HTMLCheckbox2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1" name="HTMLCheckbox214" r:id="rId16" imgW="1371600" imgH="304920"/>
        </mc:Choice>
        <mc:Fallback>
          <p:control name="HTMLCheckbox214" r:id="rId16" imgW="1371600" imgH="304920">
            <p:pic>
              <p:nvPicPr>
                <p:cNvPr id="0" name="HTMLCheckbox2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2" name="HTMLCheckbox215" r:id="rId17" imgW="1371600" imgH="304920"/>
        </mc:Choice>
        <mc:Fallback>
          <p:control name="HTMLCheckbox215" r:id="rId17" imgW="1371600" imgH="304920">
            <p:pic>
              <p:nvPicPr>
                <p:cNvPr id="0" name="HTMLCheckbox2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3" name="HTMLCheckbox216" r:id="rId18" imgW="1371600" imgH="304920"/>
        </mc:Choice>
        <mc:Fallback>
          <p:control name="HTMLCheckbox216" r:id="rId18" imgW="1371600" imgH="304920">
            <p:pic>
              <p:nvPicPr>
                <p:cNvPr id="0" name="HTMLCheckbox2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4" name="HTMLCheckbox217" r:id="rId19" imgW="1371600" imgH="304920"/>
        </mc:Choice>
        <mc:Fallback>
          <p:control name="HTMLCheckbox217" r:id="rId19" imgW="1371600" imgH="304920">
            <p:pic>
              <p:nvPicPr>
                <p:cNvPr id="0" name="HTMLCheckbox2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5" name="HTMLCheckbox218" r:id="rId20" imgW="1371600" imgH="304920"/>
        </mc:Choice>
        <mc:Fallback>
          <p:control name="HTMLCheckbox218" r:id="rId20" imgW="1371600" imgH="304920">
            <p:pic>
              <p:nvPicPr>
                <p:cNvPr id="0" name="HTMLCheckbox2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6" name="HTMLCheckbox219" r:id="rId21" imgW="1371600" imgH="304920"/>
        </mc:Choice>
        <mc:Fallback>
          <p:control name="HTMLCheckbox219" r:id="rId21" imgW="1371600" imgH="304920">
            <p:pic>
              <p:nvPicPr>
                <p:cNvPr id="0" name="HTMLCheckbox2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7" name="HTMLCheckbox220" r:id="rId22" imgW="1371600" imgH="304920"/>
        </mc:Choice>
        <mc:Fallback>
          <p:control name="HTMLCheckbox220" r:id="rId22" imgW="1371600" imgH="304920">
            <p:pic>
              <p:nvPicPr>
                <p:cNvPr id="0" name="HTMLCheckbox2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683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990247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sucre</a:t>
            </a:r>
            <a:r>
              <a:rPr lang="en-US" dirty="0" smtClean="0"/>
              <a:t> à la crème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3" y="1295400"/>
            <a:ext cx="4402666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589</Words>
  <Application>Microsoft Office PowerPoint</Application>
  <PresentationFormat>Custom</PresentationFormat>
  <Paragraphs>92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Le Nouveau-Brunswick (New Brunswick)</vt:lpstr>
      <vt:lpstr>PowerPoint Presentation</vt:lpstr>
      <vt:lpstr>Le Québec (Quebec)</vt:lpstr>
      <vt:lpstr>Le Québec (Quebec)</vt:lpstr>
      <vt:lpstr>L’Ontario (Ontario)</vt:lpstr>
      <vt:lpstr> </vt:lpstr>
      <vt:lpstr>Le sucre à la crème</vt:lpstr>
      <vt:lpstr>Le sucre à la crème</vt:lpstr>
      <vt:lpstr>How do you say hello and goodbye in French?  How do you ask how someone’s doing?</vt:lpstr>
      <vt:lpstr>Here are some differences in the French words used in France and Quebec:</vt:lpstr>
      <vt:lpstr>Le drapeau du Canada</vt:lpstr>
      <vt:lpstr>Le drapeau du Québec</vt:lpstr>
      <vt:lpstr>    Nous vous laisserons des cartes à colorier quand vous avez du temps. (We will leave you some maps to colour when you have time.)  </vt:lpstr>
      <vt:lpstr>Voici des images du Carnaval de Québec:  Here are  some pictures of Carnaval in Quebec City:</vt:lpstr>
      <vt:lpstr>Le château de glace</vt:lpstr>
      <vt:lpstr>Le défilé du Carnaval  (the Parade)</vt:lpstr>
      <vt:lpstr>Des sculptures de glace (Ice sculptures)</vt:lpstr>
      <vt:lpstr>PowerPoint Presentation</vt:lpstr>
      <vt:lpstr>Le Canada a deux langues officielles: l’anglais et le français.  (Canada has two official languages: English and French.)</vt:lpstr>
    </vt:vector>
  </TitlesOfParts>
  <Company>School District #28 (Quesnel)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Vonhahn</dc:creator>
  <cp:lastModifiedBy>Margaret Vonhahn</cp:lastModifiedBy>
  <cp:revision>67</cp:revision>
  <cp:lastPrinted>2017-03-01T17:23:36Z</cp:lastPrinted>
  <dcterms:created xsi:type="dcterms:W3CDTF">2017-02-27T22:31:23Z</dcterms:created>
  <dcterms:modified xsi:type="dcterms:W3CDTF">2017-03-02T00:52:53Z</dcterms:modified>
</cp:coreProperties>
</file>