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F497D"/>
    <a:srgbClr val="C80000"/>
    <a:srgbClr val="FF4747"/>
    <a:srgbClr val="FF3300"/>
    <a:srgbClr val="800000"/>
    <a:srgbClr val="9900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12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Origin of words</c:v>
                </c:pt>
              </c:strCache>
            </c:strRef>
          </c:tx>
          <c:dPt>
            <c:idx val="1"/>
            <c:bubble3D val="0"/>
            <c:explosion val="26"/>
          </c:dPt>
          <c:dLbls>
            <c:dLbl>
              <c:idx val="0"/>
              <c:layout>
                <c:manualLayout>
                  <c:x val="-0.10237450787401575"/>
                  <c:y val="5.92121062992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852050524934382"/>
                  <c:y val="-8.513164370078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Latin</c:v>
                </c:pt>
                <c:pt idx="1">
                  <c:v>French</c:v>
                </c:pt>
                <c:pt idx="2">
                  <c:v>Germanic</c:v>
                </c:pt>
                <c:pt idx="3">
                  <c:v>Greek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0.28999999999999998</c:v>
                </c:pt>
                <c:pt idx="1">
                  <c:v>0.28999999999999998</c:v>
                </c:pt>
                <c:pt idx="2">
                  <c:v>0.26</c:v>
                </c:pt>
                <c:pt idx="3">
                  <c:v>0.06</c:v>
                </c:pt>
                <c:pt idx="4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BE7D-C263-45EA-A7AB-8737B10EAB49}" type="datetimeFigureOut">
              <a:rPr lang="en-CA" smtClean="0"/>
              <a:t>07/Mar/2016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A902-E0BF-4CFB-9E6C-AB71415C7C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628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BE7D-C263-45EA-A7AB-8737B10EAB49}" type="datetimeFigureOut">
              <a:rPr lang="en-CA" smtClean="0"/>
              <a:t>07/Mar/2016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A902-E0BF-4CFB-9E6C-AB71415C7C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912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BE7D-C263-45EA-A7AB-8737B10EAB49}" type="datetimeFigureOut">
              <a:rPr lang="en-CA" smtClean="0"/>
              <a:t>07/Mar/2016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A902-E0BF-4CFB-9E6C-AB71415C7C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954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BE7D-C263-45EA-A7AB-8737B10EAB49}" type="datetimeFigureOut">
              <a:rPr lang="en-CA" smtClean="0"/>
              <a:t>07/Mar/2016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A902-E0BF-4CFB-9E6C-AB71415C7C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08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BE7D-C263-45EA-A7AB-8737B10EAB49}" type="datetimeFigureOut">
              <a:rPr lang="en-CA" smtClean="0"/>
              <a:t>07/Mar/2016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A902-E0BF-4CFB-9E6C-AB71415C7C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144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BE7D-C263-45EA-A7AB-8737B10EAB49}" type="datetimeFigureOut">
              <a:rPr lang="en-CA" smtClean="0"/>
              <a:t>07/Mar/2016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A902-E0BF-4CFB-9E6C-AB71415C7C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825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BE7D-C263-45EA-A7AB-8737B10EAB49}" type="datetimeFigureOut">
              <a:rPr lang="en-CA" smtClean="0"/>
              <a:t>07/Mar/2016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A902-E0BF-4CFB-9E6C-AB71415C7C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826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BE7D-C263-45EA-A7AB-8737B10EAB49}" type="datetimeFigureOut">
              <a:rPr lang="en-CA" smtClean="0"/>
              <a:t>07/Mar/2016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A902-E0BF-4CFB-9E6C-AB71415C7C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683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BE7D-C263-45EA-A7AB-8737B10EAB49}" type="datetimeFigureOut">
              <a:rPr lang="en-CA" smtClean="0"/>
              <a:t>07/Mar/2016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A902-E0BF-4CFB-9E6C-AB71415C7C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539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BE7D-C263-45EA-A7AB-8737B10EAB49}" type="datetimeFigureOut">
              <a:rPr lang="en-CA" smtClean="0"/>
              <a:t>07/Mar/2016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A902-E0BF-4CFB-9E6C-AB71415C7C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023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BE7D-C263-45EA-A7AB-8737B10EAB49}" type="datetimeFigureOut">
              <a:rPr lang="en-CA" smtClean="0"/>
              <a:t>07/Mar/2016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A902-E0BF-4CFB-9E6C-AB71415C7C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885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F497D">
                <a:alpha val="55000"/>
              </a:srgbClr>
            </a:gs>
            <a:gs pos="45000">
              <a:srgbClr val="FFFFFF">
                <a:alpha val="60000"/>
              </a:srgbClr>
            </a:gs>
            <a:gs pos="100000">
              <a:srgbClr val="C80000">
                <a:alpha val="55000"/>
              </a:srgbClr>
            </a:gs>
          </a:gsLst>
          <a:lin ang="21594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FBE7D-C263-45EA-A7AB-8737B10EAB49}" type="datetimeFigureOut">
              <a:rPr lang="en-CA" smtClean="0"/>
              <a:t>07/Mar/2016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A902-E0BF-4CFB-9E6C-AB71415C7C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297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B8TwBrCIEY&amp;list=PLA03075BAD88B909E&amp;index=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aGfylg3W2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 smtClean="0"/>
              <a:t>You know more French </a:t>
            </a:r>
            <a:br>
              <a:rPr lang="en-US" sz="6000" dirty="0" smtClean="0"/>
            </a:br>
            <a:r>
              <a:rPr lang="en-US" sz="6000" dirty="0" smtClean="0"/>
              <a:t>than you think!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49026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words spelled like </a:t>
            </a:r>
            <a:r>
              <a:rPr lang="en-US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rench but pronounced differently</a:t>
            </a:r>
            <a:endParaRPr lang="en-CA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Cooking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endParaRPr lang="en-CA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755505"/>
              </p:ext>
            </p:extLst>
          </p:nvPr>
        </p:nvGraphicFramePr>
        <p:xfrm>
          <a:off x="609600" y="2514601"/>
          <a:ext cx="3733800" cy="3205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6900"/>
                <a:gridCol w="1866900"/>
              </a:tblGrid>
              <a:tr h="5131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English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French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30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Veal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Veau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307"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Beef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Boeuf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30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Pork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Porc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30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Mutton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Mouton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105311"/>
              </p:ext>
            </p:extLst>
          </p:nvPr>
        </p:nvGraphicFramePr>
        <p:xfrm>
          <a:off x="4648200" y="2514600"/>
          <a:ext cx="4038600" cy="28066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300"/>
                <a:gridCol w="2019300"/>
              </a:tblGrid>
              <a:tr h="5131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English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French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30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Pastry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</a:t>
                      </a:r>
                      <a:r>
                        <a:rPr lang="fr-CA" sz="2800" dirty="0" err="1" smtClean="0"/>
                        <a:t>âtisserie</a:t>
                      </a:r>
                      <a:endParaRPr lang="fr-CA" sz="2800" dirty="0" smtClean="0"/>
                    </a:p>
                    <a:p>
                      <a:r>
                        <a:rPr lang="fr-CA" sz="2800" b="0" dirty="0" smtClean="0"/>
                        <a:t>(</a:t>
                      </a:r>
                      <a:r>
                        <a:rPr lang="fr-CA" sz="2800" b="0" dirty="0" err="1" smtClean="0"/>
                        <a:t>pastisserie</a:t>
                      </a:r>
                      <a:r>
                        <a:rPr lang="fr-CA" sz="2800" b="0" dirty="0" smtClean="0"/>
                        <a:t>)</a:t>
                      </a:r>
                      <a:endParaRPr lang="en-CA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307"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M</a:t>
                      </a:r>
                      <a:r>
                        <a:rPr lang="en-US" sz="2800" b="1" dirty="0" smtClean="0"/>
                        <a:t>u</a:t>
                      </a:r>
                      <a:r>
                        <a:rPr lang="en-US" sz="2800" b="0" dirty="0" smtClean="0"/>
                        <a:t>star</a:t>
                      </a:r>
                      <a:r>
                        <a:rPr lang="en-US" sz="2800" b="1" dirty="0" smtClean="0"/>
                        <a:t>d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</a:t>
                      </a:r>
                      <a:r>
                        <a:rPr lang="en-US" sz="2800" b="1" dirty="0" err="1" smtClean="0"/>
                        <a:t>ou</a:t>
                      </a:r>
                      <a:r>
                        <a:rPr lang="en-US" sz="2800" dirty="0" err="1" smtClean="0"/>
                        <a:t>tar</a:t>
                      </a:r>
                      <a:r>
                        <a:rPr lang="en-US" sz="2800" b="1" dirty="0" err="1" smtClean="0"/>
                        <a:t>de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30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Cream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Crème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662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words spelled like </a:t>
            </a:r>
            <a:r>
              <a:rPr lang="en-US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rench but pronounced differently</a:t>
            </a:r>
            <a:endParaRPr lang="en-CA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Arts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endParaRPr lang="en-CA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391363"/>
              </p:ext>
            </p:extLst>
          </p:nvPr>
        </p:nvGraphicFramePr>
        <p:xfrm>
          <a:off x="609600" y="2514601"/>
          <a:ext cx="3733800" cy="3425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6900"/>
                <a:gridCol w="1866900"/>
              </a:tblGrid>
              <a:tr h="5131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English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French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307">
                <a:tc>
                  <a:txBody>
                    <a:bodyPr/>
                    <a:lstStyle/>
                    <a:p>
                      <a:r>
                        <a:rPr lang="fr-CA" sz="2800" b="0" dirty="0" smtClean="0"/>
                        <a:t>Stage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b="0" dirty="0" smtClean="0"/>
                        <a:t>Étage</a:t>
                      </a:r>
                    </a:p>
                    <a:p>
                      <a:r>
                        <a:rPr lang="fr-CA" sz="2800" b="0" dirty="0" smtClean="0"/>
                        <a:t>(</a:t>
                      </a:r>
                      <a:r>
                        <a:rPr lang="fr-CA" sz="2800" b="0" dirty="0" err="1" smtClean="0"/>
                        <a:t>estage</a:t>
                      </a:r>
                      <a:r>
                        <a:rPr lang="fr-CA" sz="2800" b="0" dirty="0" smtClean="0"/>
                        <a:t>)</a:t>
                      </a:r>
                      <a:endParaRPr lang="en-CA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307">
                <a:tc>
                  <a:txBody>
                    <a:bodyPr/>
                    <a:lstStyle/>
                    <a:p>
                      <a:r>
                        <a:rPr lang="fr-CA" sz="2800" b="0" dirty="0" smtClean="0"/>
                        <a:t>Music</a:t>
                      </a:r>
                      <a:endParaRPr lang="en-CA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b="0" dirty="0" smtClean="0"/>
                        <a:t>Musique</a:t>
                      </a:r>
                      <a:endParaRPr lang="en-CA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309">
                <a:tc>
                  <a:txBody>
                    <a:bodyPr/>
                    <a:lstStyle/>
                    <a:p>
                      <a:r>
                        <a:rPr lang="fr-CA" sz="2800" dirty="0" smtClean="0"/>
                        <a:t>Dance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 smtClean="0"/>
                        <a:t>Danse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309">
                <a:tc>
                  <a:txBody>
                    <a:bodyPr/>
                    <a:lstStyle/>
                    <a:p>
                      <a:r>
                        <a:rPr lang="fr-CA" sz="2800" dirty="0" err="1" smtClean="0"/>
                        <a:t>Theatre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 smtClean="0"/>
                        <a:t>Théâtre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513381"/>
              </p:ext>
            </p:extLst>
          </p:nvPr>
        </p:nvGraphicFramePr>
        <p:xfrm>
          <a:off x="4648200" y="2514600"/>
          <a:ext cx="4038600" cy="25860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300"/>
                <a:gridCol w="2019300"/>
              </a:tblGrid>
              <a:tr h="5131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English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French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307">
                <a:tc>
                  <a:txBody>
                    <a:bodyPr/>
                    <a:lstStyle/>
                    <a:p>
                      <a:r>
                        <a:rPr lang="fr-CA" sz="2800" b="0" dirty="0" err="1" smtClean="0"/>
                        <a:t>Au</a:t>
                      </a:r>
                      <a:r>
                        <a:rPr lang="fr-CA" sz="2800" b="1" dirty="0" err="1" smtClean="0"/>
                        <a:t>th</a:t>
                      </a:r>
                      <a:r>
                        <a:rPr lang="fr-CA" sz="2800" b="0" dirty="0" err="1" smtClean="0"/>
                        <a:t>or</a:t>
                      </a:r>
                      <a:endParaRPr lang="en-CA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b="0" dirty="0" smtClean="0"/>
                        <a:t>Auteur</a:t>
                      </a:r>
                      <a:endParaRPr lang="en-CA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307">
                <a:tc>
                  <a:txBody>
                    <a:bodyPr/>
                    <a:lstStyle/>
                    <a:p>
                      <a:r>
                        <a:rPr lang="fr-CA" sz="2800" b="0" dirty="0" smtClean="0"/>
                        <a:t>Melod</a:t>
                      </a:r>
                      <a:r>
                        <a:rPr lang="fr-CA" sz="2800" b="1" dirty="0" smtClean="0"/>
                        <a:t>y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b="0" dirty="0" err="1" smtClean="0"/>
                        <a:t>Melod</a:t>
                      </a:r>
                      <a:r>
                        <a:rPr lang="fr-CA" sz="2800" b="1" dirty="0" err="1" smtClean="0"/>
                        <a:t>ie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309">
                <a:tc>
                  <a:txBody>
                    <a:bodyPr/>
                    <a:lstStyle/>
                    <a:p>
                      <a:r>
                        <a:rPr lang="fr-CA" sz="2800" dirty="0" smtClean="0"/>
                        <a:t>Brush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 smtClean="0"/>
                        <a:t>Brosse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819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words spelled like </a:t>
            </a:r>
            <a:r>
              <a:rPr lang="en-US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rench but pronounced differently</a:t>
            </a:r>
            <a:endParaRPr lang="en-CA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Law / Politics / Economics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endParaRPr lang="en-CA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461893"/>
              </p:ext>
            </p:extLst>
          </p:nvPr>
        </p:nvGraphicFramePr>
        <p:xfrm>
          <a:off x="609600" y="2514601"/>
          <a:ext cx="3733800" cy="3425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6900"/>
                <a:gridCol w="1866900"/>
              </a:tblGrid>
              <a:tr h="5131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English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French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307">
                <a:tc>
                  <a:txBody>
                    <a:bodyPr/>
                    <a:lstStyle/>
                    <a:p>
                      <a:r>
                        <a:rPr lang="fr-CA" sz="2800" b="0" dirty="0" smtClean="0"/>
                        <a:t>Mon</a:t>
                      </a:r>
                      <a:r>
                        <a:rPr lang="fr-CA" sz="2800" b="1" dirty="0" smtClean="0"/>
                        <a:t>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b="0" dirty="0" smtClean="0"/>
                        <a:t>Monn</a:t>
                      </a:r>
                      <a:r>
                        <a:rPr lang="fr-CA" sz="2800" b="1" dirty="0" smtClean="0"/>
                        <a:t>aie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307">
                <a:tc>
                  <a:txBody>
                    <a:bodyPr/>
                    <a:lstStyle/>
                    <a:p>
                      <a:r>
                        <a:rPr lang="fr-CA" sz="2800" b="0" dirty="0" smtClean="0"/>
                        <a:t>State</a:t>
                      </a:r>
                      <a:endParaRPr lang="en-CA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b="0" dirty="0" smtClean="0"/>
                        <a:t>État</a:t>
                      </a:r>
                    </a:p>
                    <a:p>
                      <a:r>
                        <a:rPr lang="fr-CA" sz="2800" b="0" dirty="0" smtClean="0"/>
                        <a:t>(</a:t>
                      </a:r>
                      <a:r>
                        <a:rPr lang="fr-CA" sz="2800" b="0" dirty="0" err="1" smtClean="0"/>
                        <a:t>estat</a:t>
                      </a:r>
                      <a:r>
                        <a:rPr lang="fr-CA" sz="2800" b="0" dirty="0" smtClean="0"/>
                        <a:t>)</a:t>
                      </a:r>
                      <a:endParaRPr lang="en-CA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309">
                <a:tc>
                  <a:txBody>
                    <a:bodyPr/>
                    <a:lstStyle/>
                    <a:p>
                      <a:r>
                        <a:rPr lang="fr-CA" sz="2800" dirty="0" err="1" smtClean="0"/>
                        <a:t>Tr</a:t>
                      </a:r>
                      <a:r>
                        <a:rPr lang="fr-CA" sz="2800" b="1" dirty="0" err="1" smtClean="0"/>
                        <a:t>ea</a:t>
                      </a:r>
                      <a:r>
                        <a:rPr lang="fr-CA" sz="2800" dirty="0" err="1" smtClean="0"/>
                        <a:t>t</a:t>
                      </a:r>
                      <a:r>
                        <a:rPr lang="fr-CA" sz="2800" b="1" dirty="0" err="1" smtClean="0"/>
                        <a:t>y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 smtClean="0"/>
                        <a:t>Tr</a:t>
                      </a:r>
                      <a:r>
                        <a:rPr lang="fr-CA" sz="2800" b="1" dirty="0" smtClean="0"/>
                        <a:t>ai</a:t>
                      </a:r>
                      <a:r>
                        <a:rPr lang="fr-CA" sz="2800" dirty="0" smtClean="0"/>
                        <a:t>t</a:t>
                      </a:r>
                      <a:r>
                        <a:rPr lang="fr-CA" sz="2800" b="1" dirty="0" smtClean="0"/>
                        <a:t>é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309">
                <a:tc>
                  <a:txBody>
                    <a:bodyPr/>
                    <a:lstStyle/>
                    <a:p>
                      <a:r>
                        <a:rPr lang="fr-CA" sz="2800" dirty="0" err="1" smtClean="0"/>
                        <a:t>Ta</a:t>
                      </a:r>
                      <a:r>
                        <a:rPr lang="fr-CA" sz="2800" b="1" dirty="0" err="1" smtClean="0"/>
                        <a:t>x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 smtClean="0"/>
                        <a:t>Ta</a:t>
                      </a:r>
                      <a:r>
                        <a:rPr lang="fr-CA" sz="2800" b="1" dirty="0" smtClean="0"/>
                        <a:t>xe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16248"/>
              </p:ext>
            </p:extLst>
          </p:nvPr>
        </p:nvGraphicFramePr>
        <p:xfrm>
          <a:off x="4648200" y="2514600"/>
          <a:ext cx="4038600" cy="25860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300"/>
                <a:gridCol w="2019300"/>
              </a:tblGrid>
              <a:tr h="5131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English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French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307">
                <a:tc>
                  <a:txBody>
                    <a:bodyPr/>
                    <a:lstStyle/>
                    <a:p>
                      <a:r>
                        <a:rPr lang="fr-CA" sz="2800" b="0" dirty="0" err="1" smtClean="0"/>
                        <a:t>Government</a:t>
                      </a:r>
                      <a:endParaRPr lang="en-CA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0" dirty="0" smtClean="0"/>
                        <a:t>Gouvernement</a:t>
                      </a:r>
                      <a:endParaRPr lang="en-CA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307">
                <a:tc>
                  <a:txBody>
                    <a:bodyPr/>
                    <a:lstStyle/>
                    <a:p>
                      <a:r>
                        <a:rPr lang="fr-CA" sz="2800" b="0" dirty="0" smtClean="0"/>
                        <a:t>Judge</a:t>
                      </a:r>
                      <a:endParaRPr lang="en-CA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b="0" dirty="0" smtClean="0"/>
                        <a:t>Juge</a:t>
                      </a:r>
                      <a:endParaRPr lang="en-CA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309">
                <a:tc>
                  <a:txBody>
                    <a:bodyPr/>
                    <a:lstStyle/>
                    <a:p>
                      <a:r>
                        <a:rPr lang="fr-CA" sz="2800" dirty="0" smtClean="0"/>
                        <a:t>Attorn</a:t>
                      </a:r>
                      <a:r>
                        <a:rPr lang="fr-CA" sz="2800" b="1" dirty="0" smtClean="0"/>
                        <a:t>ey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 err="1" smtClean="0"/>
                        <a:t>Attorn</a:t>
                      </a:r>
                      <a:r>
                        <a:rPr lang="fr-CA" sz="2800" b="1" dirty="0" err="1" smtClean="0"/>
                        <a:t>é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458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does English have all these French words?</a:t>
            </a:r>
            <a:endParaRPr lang="en-CA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borrowing of words is due to contact between two languages. In the case of English, there were a lot of invasions and wars to create that contact.</a:t>
            </a:r>
          </a:p>
          <a:p>
            <a:r>
              <a:rPr lang="en-US" dirty="0" smtClean="0">
                <a:hlinkClick r:id="rId2"/>
              </a:rPr>
              <a:t>The Norman (French) conquest</a:t>
            </a:r>
            <a:r>
              <a:rPr lang="en-US" dirty="0" smtClean="0"/>
              <a:t> had a huge impact on the English language.</a:t>
            </a:r>
          </a:p>
        </p:txBody>
      </p:sp>
    </p:spTree>
    <p:extLst>
      <p:ext uri="{BB962C8B-B14F-4D97-AF65-F5344CB8AC3E}">
        <p14:creationId xmlns:p14="http://schemas.microsoft.com/office/powerpoint/2010/main" val="1139913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words that borrows from French at two different periods of time</a:t>
            </a:r>
            <a:endParaRPr lang="en-CA" sz="32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855367"/>
              </p:ext>
            </p:extLst>
          </p:nvPr>
        </p:nvGraphicFramePr>
        <p:xfrm>
          <a:off x="762000" y="1905000"/>
          <a:ext cx="7315200" cy="429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/>
                <a:gridCol w="2438400"/>
                <a:gridCol w="2438400"/>
              </a:tblGrid>
              <a:tr h="5131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English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Norman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/>
                        <a:t>French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307">
                <a:tc>
                  <a:txBody>
                    <a:bodyPr/>
                    <a:lstStyle/>
                    <a:p>
                      <a:r>
                        <a:rPr lang="fr-CA" sz="2800" b="0" dirty="0" smtClean="0"/>
                        <a:t>Guardian</a:t>
                      </a:r>
                      <a:r>
                        <a:rPr lang="fr-CA" sz="2800" b="0" baseline="0" dirty="0" smtClean="0"/>
                        <a:t> </a:t>
                      </a:r>
                    </a:p>
                    <a:p>
                      <a:r>
                        <a:rPr lang="fr-CA" sz="2800" b="0" baseline="0" dirty="0" err="1" smtClean="0"/>
                        <a:t>Warden</a:t>
                      </a:r>
                      <a:endParaRPr lang="fr-CA" sz="2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b="0" dirty="0" err="1" smtClean="0"/>
                        <a:t>Warder</a:t>
                      </a:r>
                      <a:endParaRPr lang="fr-CA" sz="2800" b="0" dirty="0" smtClean="0"/>
                    </a:p>
                    <a:p>
                      <a:r>
                        <a:rPr lang="fr-CA" sz="2800" b="0" dirty="0" smtClean="0"/>
                        <a:t>(to </a:t>
                      </a:r>
                      <a:r>
                        <a:rPr lang="fr-CA" sz="2800" b="0" dirty="0" err="1" smtClean="0"/>
                        <a:t>keep</a:t>
                      </a:r>
                      <a:r>
                        <a:rPr lang="fr-CA" sz="2800" b="0" dirty="0" smtClean="0"/>
                        <a:t>)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b="0" dirty="0" smtClean="0"/>
                        <a:t>Garder</a:t>
                      </a:r>
                    </a:p>
                    <a:p>
                      <a:r>
                        <a:rPr lang="fr-CA" sz="2800" b="0" dirty="0" smtClean="0"/>
                        <a:t>(to</a:t>
                      </a:r>
                      <a:r>
                        <a:rPr lang="fr-CA" sz="2800" b="0" baseline="0" dirty="0" smtClean="0"/>
                        <a:t> </a:t>
                      </a:r>
                      <a:r>
                        <a:rPr lang="fr-CA" sz="2800" b="0" baseline="0" dirty="0" err="1" smtClean="0"/>
                        <a:t>keep</a:t>
                      </a:r>
                      <a:r>
                        <a:rPr lang="fr-CA" sz="2800" b="0" dirty="0" smtClean="0"/>
                        <a:t>)</a:t>
                      </a:r>
                      <a:endParaRPr lang="en-CA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309">
                <a:tc>
                  <a:txBody>
                    <a:bodyPr/>
                    <a:lstStyle/>
                    <a:p>
                      <a:r>
                        <a:rPr lang="fr-CA" sz="2800" b="0" dirty="0" err="1" smtClean="0"/>
                        <a:t>Reward</a:t>
                      </a:r>
                      <a:endParaRPr lang="fr-CA" sz="2800" b="0" dirty="0" smtClean="0"/>
                    </a:p>
                    <a:p>
                      <a:r>
                        <a:rPr lang="fr-CA" sz="2800" b="0" dirty="0" smtClean="0"/>
                        <a:t>Regard</a:t>
                      </a:r>
                      <a:endParaRPr lang="en-CA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b="0" dirty="0" err="1" smtClean="0"/>
                        <a:t>Reward</a:t>
                      </a:r>
                      <a:endParaRPr lang="fr-CA" sz="2800" b="0" dirty="0" smtClean="0"/>
                    </a:p>
                    <a:p>
                      <a:r>
                        <a:rPr lang="fr-CA" sz="2800" b="0" dirty="0" smtClean="0"/>
                        <a:t>(a look)</a:t>
                      </a:r>
                      <a:endParaRPr lang="en-CA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b="0" dirty="0" smtClean="0"/>
                        <a:t>Regard</a:t>
                      </a:r>
                    </a:p>
                    <a:p>
                      <a:r>
                        <a:rPr lang="fr-CA" sz="2800" b="0" dirty="0" smtClean="0"/>
                        <a:t>(a look)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309">
                <a:tc>
                  <a:txBody>
                    <a:bodyPr/>
                    <a:lstStyle/>
                    <a:p>
                      <a:r>
                        <a:rPr lang="fr-CA" sz="2800" b="0" dirty="0" err="1" smtClean="0"/>
                        <a:t>Wallop</a:t>
                      </a:r>
                      <a:endParaRPr lang="fr-CA" sz="2800" b="0" dirty="0" smtClean="0"/>
                    </a:p>
                    <a:p>
                      <a:r>
                        <a:rPr lang="fr-CA" sz="2800" b="0" dirty="0" smtClean="0"/>
                        <a:t>Gallop</a:t>
                      </a:r>
                      <a:endParaRPr lang="en-CA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b="0" dirty="0" err="1" smtClean="0"/>
                        <a:t>Walop</a:t>
                      </a:r>
                      <a:endParaRPr lang="fr-CA" sz="2800" b="0" dirty="0" smtClean="0"/>
                    </a:p>
                    <a:p>
                      <a:r>
                        <a:rPr lang="fr-CA" sz="2400" b="0" dirty="0" smtClean="0"/>
                        <a:t>(</a:t>
                      </a:r>
                      <a:r>
                        <a:rPr lang="fr-CA" sz="2400" b="0" dirty="0" err="1" smtClean="0"/>
                        <a:t>fast</a:t>
                      </a:r>
                      <a:r>
                        <a:rPr lang="fr-CA" sz="2400" b="0" dirty="0" smtClean="0"/>
                        <a:t> pace horse</a:t>
                      </a:r>
                      <a:r>
                        <a:rPr lang="fr-CA" sz="2400" b="0" baseline="0" dirty="0" smtClean="0"/>
                        <a:t>)</a:t>
                      </a:r>
                      <a:endParaRPr lang="en-CA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b="0" dirty="0" smtClean="0"/>
                        <a:t>Galop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b="0" dirty="0" smtClean="0"/>
                        <a:t>(</a:t>
                      </a:r>
                      <a:r>
                        <a:rPr lang="fr-CA" sz="2400" b="0" dirty="0" err="1" smtClean="0"/>
                        <a:t>fast</a:t>
                      </a:r>
                      <a:r>
                        <a:rPr lang="fr-CA" sz="2400" b="0" dirty="0" smtClean="0"/>
                        <a:t> pace horse</a:t>
                      </a:r>
                      <a:r>
                        <a:rPr lang="fr-CA" sz="2400" b="0" baseline="0" dirty="0" smtClean="0"/>
                        <a:t>)</a:t>
                      </a:r>
                      <a:endParaRPr lang="en-CA" sz="2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309">
                <a:tc>
                  <a:txBody>
                    <a:bodyPr/>
                    <a:lstStyle/>
                    <a:p>
                      <a:r>
                        <a:rPr lang="fr-CA" sz="2800" b="0" dirty="0" err="1" smtClean="0"/>
                        <a:t>Hostel</a:t>
                      </a:r>
                      <a:endParaRPr lang="fr-CA" sz="2800" b="0" dirty="0" smtClean="0"/>
                    </a:p>
                    <a:p>
                      <a:r>
                        <a:rPr lang="fr-CA" sz="2800" b="0" dirty="0" smtClean="0"/>
                        <a:t>Hôtel</a:t>
                      </a:r>
                      <a:endParaRPr lang="en-CA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b="0" dirty="0" err="1" smtClean="0"/>
                        <a:t>Hostel</a:t>
                      </a:r>
                      <a:endParaRPr lang="fr-CA" sz="2800" b="0" dirty="0" smtClean="0"/>
                    </a:p>
                    <a:p>
                      <a:r>
                        <a:rPr lang="fr-CA" sz="2800" b="0" dirty="0" smtClean="0"/>
                        <a:t>(a </a:t>
                      </a:r>
                      <a:r>
                        <a:rPr lang="fr-CA" sz="2800" b="0" dirty="0" err="1" smtClean="0"/>
                        <a:t>hotel</a:t>
                      </a:r>
                      <a:r>
                        <a:rPr lang="fr-CA" sz="2800" b="0" dirty="0" smtClean="0"/>
                        <a:t>)</a:t>
                      </a:r>
                      <a:endParaRPr lang="en-CA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b="0" dirty="0" smtClean="0"/>
                        <a:t>Hôtel</a:t>
                      </a:r>
                    </a:p>
                    <a:p>
                      <a:r>
                        <a:rPr lang="fr-CA" sz="2800" b="0" dirty="0" smtClean="0"/>
                        <a:t>(a </a:t>
                      </a:r>
                      <a:r>
                        <a:rPr lang="fr-CA" sz="2800" b="0" dirty="0" err="1" smtClean="0"/>
                        <a:t>hotel</a:t>
                      </a:r>
                      <a:r>
                        <a:rPr lang="fr-CA" sz="2800" b="0" dirty="0" smtClean="0"/>
                        <a:t>)</a:t>
                      </a:r>
                      <a:endParaRPr lang="en-CA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019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 </a:t>
            </a:r>
            <a:r>
              <a:rPr lang="fr-CA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</a:t>
            </a:r>
            <a:r>
              <a:rPr lang="fr-CA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borrowed</a:t>
            </a:r>
            <a:r>
              <a:rPr lang="fr-CA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CA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English</a:t>
            </a:r>
            <a:endParaRPr lang="en-CA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096484"/>
              </p:ext>
            </p:extLst>
          </p:nvPr>
        </p:nvGraphicFramePr>
        <p:xfrm>
          <a:off x="838200" y="1828800"/>
          <a:ext cx="3733800" cy="4444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6900"/>
                <a:gridCol w="1866900"/>
              </a:tblGrid>
              <a:tr h="5131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French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English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307">
                <a:tc>
                  <a:txBody>
                    <a:bodyPr/>
                    <a:lstStyle/>
                    <a:p>
                      <a:r>
                        <a:rPr lang="fr-CA" sz="2800" b="0" dirty="0" smtClean="0"/>
                        <a:t>Bol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b="0" dirty="0" err="1" smtClean="0"/>
                        <a:t>Bowl</a:t>
                      </a:r>
                      <a:endParaRPr lang="en-CA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307">
                <a:tc>
                  <a:txBody>
                    <a:bodyPr/>
                    <a:lstStyle/>
                    <a:p>
                      <a:r>
                        <a:rPr lang="fr-CA" sz="2800" b="0" dirty="0" smtClean="0"/>
                        <a:t>Boss</a:t>
                      </a:r>
                      <a:endParaRPr lang="en-CA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b="0" dirty="0" smtClean="0"/>
                        <a:t>Boss</a:t>
                      </a:r>
                      <a:endParaRPr lang="en-CA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309">
                <a:tc>
                  <a:txBody>
                    <a:bodyPr/>
                    <a:lstStyle/>
                    <a:p>
                      <a:r>
                        <a:rPr lang="fr-CA" sz="2800" dirty="0" smtClean="0"/>
                        <a:t>Canette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 err="1" smtClean="0"/>
                        <a:t>Canned</a:t>
                      </a:r>
                      <a:endParaRPr lang="fr-CA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309">
                <a:tc>
                  <a:txBody>
                    <a:bodyPr/>
                    <a:lstStyle/>
                    <a:p>
                      <a:r>
                        <a:rPr lang="fr-CA" sz="2800" dirty="0" smtClean="0"/>
                        <a:t>Compiler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 smtClean="0"/>
                        <a:t>To compile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309">
                <a:tc>
                  <a:txBody>
                    <a:bodyPr/>
                    <a:lstStyle/>
                    <a:p>
                      <a:r>
                        <a:rPr lang="fr-CA" sz="2800" dirty="0" smtClean="0"/>
                        <a:t>Fan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 err="1" smtClean="0"/>
                        <a:t>Fanatic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309">
                <a:tc>
                  <a:txBody>
                    <a:bodyPr/>
                    <a:lstStyle/>
                    <a:p>
                      <a:r>
                        <a:rPr lang="fr-CA" sz="2800" dirty="0" smtClean="0"/>
                        <a:t>Informel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 smtClean="0"/>
                        <a:t>Informal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178979"/>
              </p:ext>
            </p:extLst>
          </p:nvPr>
        </p:nvGraphicFramePr>
        <p:xfrm>
          <a:off x="4800600" y="1828800"/>
          <a:ext cx="3733800" cy="4444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6900"/>
                <a:gridCol w="1866900"/>
              </a:tblGrid>
              <a:tr h="5131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French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English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307">
                <a:tc>
                  <a:txBody>
                    <a:bodyPr/>
                    <a:lstStyle/>
                    <a:p>
                      <a:r>
                        <a:rPr lang="fr-CA" sz="2800" b="0" dirty="0" smtClean="0"/>
                        <a:t>Item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b="0" dirty="0" smtClean="0"/>
                        <a:t>Item</a:t>
                      </a:r>
                      <a:endParaRPr lang="en-CA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307">
                <a:tc>
                  <a:txBody>
                    <a:bodyPr/>
                    <a:lstStyle/>
                    <a:p>
                      <a:r>
                        <a:rPr lang="fr-CA" sz="2800" b="0" dirty="0" smtClean="0"/>
                        <a:t>Nominer</a:t>
                      </a:r>
                      <a:endParaRPr lang="en-CA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b="0" dirty="0" smtClean="0"/>
                        <a:t>To </a:t>
                      </a:r>
                      <a:r>
                        <a:rPr lang="fr-CA" sz="2400" b="0" dirty="0" err="1" smtClean="0"/>
                        <a:t>Nominate</a:t>
                      </a:r>
                      <a:endParaRPr lang="en-CA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309">
                <a:tc>
                  <a:txBody>
                    <a:bodyPr/>
                    <a:lstStyle/>
                    <a:p>
                      <a:r>
                        <a:rPr lang="fr-CA" sz="2800" dirty="0" smtClean="0"/>
                        <a:t>Parking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 smtClean="0"/>
                        <a:t>Parking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309">
                <a:tc>
                  <a:txBody>
                    <a:bodyPr/>
                    <a:lstStyle/>
                    <a:p>
                      <a:r>
                        <a:rPr lang="fr-CA" sz="2800" dirty="0" smtClean="0"/>
                        <a:t>Reporter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 smtClean="0"/>
                        <a:t>A</a:t>
                      </a:r>
                      <a:r>
                        <a:rPr lang="fr-CA" sz="2800" baseline="0" dirty="0" smtClean="0"/>
                        <a:t> Reporter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309"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Shampooing</a:t>
                      </a:r>
                      <a:endParaRPr lang="en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 err="1" smtClean="0"/>
                        <a:t>Shampoo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309">
                <a:tc>
                  <a:txBody>
                    <a:bodyPr/>
                    <a:lstStyle/>
                    <a:p>
                      <a:r>
                        <a:rPr lang="fr-CA" sz="2800" dirty="0" smtClean="0"/>
                        <a:t>Tank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 smtClean="0"/>
                        <a:t>Tank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92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Borrowing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30% of English words have a French origin. </a:t>
            </a:r>
            <a:endParaRPr lang="en-CA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53561135"/>
              </p:ext>
            </p:extLst>
          </p:nvPr>
        </p:nvGraphicFramePr>
        <p:xfrm>
          <a:off x="2819400" y="2514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2877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words spelled like </a:t>
            </a:r>
            <a:r>
              <a:rPr lang="en-US" sz="36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36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rench but pronounced differently</a:t>
            </a:r>
            <a:endParaRPr lang="en-CA" sz="36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err="1" smtClean="0"/>
              <a:t>Colours</a:t>
            </a:r>
            <a:endParaRPr lang="en-US" sz="4000" dirty="0" smtClean="0"/>
          </a:p>
          <a:p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773457"/>
              </p:ext>
            </p:extLst>
          </p:nvPr>
        </p:nvGraphicFramePr>
        <p:xfrm>
          <a:off x="1600200" y="2743200"/>
          <a:ext cx="5943600" cy="2971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4200"/>
                <a:gridCol w="2819400"/>
              </a:tblGrid>
              <a:tr h="7429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Beige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Orange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Violet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Turquoise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81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words spelled like French but pronounced differently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Cooking</a:t>
            </a:r>
          </a:p>
          <a:p>
            <a:pPr marL="457200" lvl="1" indent="0">
              <a:buNone/>
            </a:pPr>
            <a:r>
              <a:rPr lang="en-US" dirty="0" smtClean="0"/>
              <a:t>Sauce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Mayonnaise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Restaurant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Caramel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67273"/>
            <a:ext cx="1671637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95800"/>
            <a:ext cx="2000250" cy="157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14800"/>
            <a:ext cx="2428875" cy="16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4" y="2209800"/>
            <a:ext cx="2340585" cy="160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88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words spelled like French but pronounced differently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Arts</a:t>
            </a:r>
          </a:p>
          <a:p>
            <a:endParaRPr lang="en-CA" dirty="0" smtClean="0"/>
          </a:p>
          <a:p>
            <a:pPr marL="457200" lvl="1" indent="0">
              <a:buNone/>
            </a:pPr>
            <a:r>
              <a:rPr lang="en-US" dirty="0" smtClean="0"/>
              <a:t>Art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Portrait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Note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9" y="1700392"/>
            <a:ext cx="2231345" cy="218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57399"/>
            <a:ext cx="1828800" cy="222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www.icone-png.com/png/53/5328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4084979"/>
            <a:ext cx="2239621" cy="223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437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words spelled like French but pronounced differently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sz="4000" dirty="0" smtClean="0"/>
              <a:t>Law / Politics / Economics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Finance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Justice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Alliance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Commerce</a:t>
            </a:r>
            <a:endParaRPr lang="en-CA" sz="2400" dirty="0"/>
          </a:p>
        </p:txBody>
      </p:sp>
      <p:pic>
        <p:nvPicPr>
          <p:cNvPr id="3076" name="Picture 4" descr="http://icons.iconarchive.com/icons/graphicloads/flat-finance/256/dollar-collection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579" y="2547429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85327"/>
            <a:ext cx="2457957" cy="245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http://www.lenovo.com/images/OneWebImages/Brand/460x368/lenovo-systems-solutions-allianc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29807"/>
            <a:ext cx="2590800" cy="20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skillsourcetechnologies.com/blog/wp-content/uploads/2015/09/skillsourcetechnologies-hy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23829"/>
            <a:ext cx="2667000" cy="235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558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words that come from French phrases</a:t>
            </a:r>
            <a:endParaRPr lang="en-CA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English words use a French phrase (more than one word) and transform it into one word.</a:t>
            </a:r>
          </a:p>
          <a:p>
            <a:r>
              <a:rPr lang="en-US" dirty="0" smtClean="0">
                <a:hlinkClick r:id="rId2"/>
              </a:rPr>
              <a:t>Here are some examples.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8401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words with French origins but spelled differently</a:t>
            </a:r>
            <a:endParaRPr lang="en-CA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4000" dirty="0" err="1" smtClean="0"/>
              <a:t>Colours</a:t>
            </a:r>
            <a:endParaRPr lang="en-US" sz="4000" dirty="0" smtClean="0"/>
          </a:p>
          <a:p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75907"/>
              </p:ext>
            </p:extLst>
          </p:nvPr>
        </p:nvGraphicFramePr>
        <p:xfrm>
          <a:off x="2209800" y="2514600"/>
          <a:ext cx="5943600" cy="3173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7795"/>
                <a:gridCol w="2047795"/>
                <a:gridCol w="1848010"/>
              </a:tblGrid>
              <a:tr h="7429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English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French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Colour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Bl</a:t>
                      </a:r>
                      <a:r>
                        <a:rPr lang="en-US" sz="2800" b="1" dirty="0" smtClean="0"/>
                        <a:t>ue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Bl</a:t>
                      </a:r>
                      <a:r>
                        <a:rPr lang="en-US" sz="2800" b="1" dirty="0" smtClean="0"/>
                        <a:t>eu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Purple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Pourpre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Scarlet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Écarlate</a:t>
                      </a:r>
                      <a:endParaRPr lang="en-US" sz="2800" baseline="0" dirty="0" smtClean="0"/>
                    </a:p>
                    <a:p>
                      <a:r>
                        <a:rPr lang="en-US" sz="2800" baseline="0" dirty="0" smtClean="0"/>
                        <a:t>(</a:t>
                      </a:r>
                      <a:r>
                        <a:rPr lang="en-US" sz="2800" baseline="0" dirty="0" err="1" smtClean="0"/>
                        <a:t>escarlate</a:t>
                      </a:r>
                      <a:r>
                        <a:rPr lang="en-US" sz="2800" baseline="0" dirty="0" smtClean="0"/>
                        <a:t>)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797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words with French origins but spelled differently</a:t>
            </a:r>
            <a:endParaRPr lang="en-CA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4000" dirty="0" smtClean="0"/>
              <a:t>Months</a:t>
            </a:r>
          </a:p>
          <a:p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036693"/>
              </p:ext>
            </p:extLst>
          </p:nvPr>
        </p:nvGraphicFramePr>
        <p:xfrm>
          <a:off x="2209800" y="2514600"/>
          <a:ext cx="5638800" cy="3444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9400"/>
                <a:gridCol w="2819400"/>
              </a:tblGrid>
              <a:tr h="73135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English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French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35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January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Janvier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35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Novem</a:t>
                      </a:r>
                      <a:r>
                        <a:rPr lang="en-US" sz="2800" b="1" dirty="0" smtClean="0"/>
                        <a:t>ber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Novem</a:t>
                      </a:r>
                      <a:r>
                        <a:rPr lang="en-US" sz="2800" b="1" dirty="0" err="1" smtClean="0"/>
                        <a:t>bre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33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March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Mars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33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July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Juillet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453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401</Words>
  <Application>Microsoft Office PowerPoint</Application>
  <PresentationFormat>On-screen Show (4:3)</PresentationFormat>
  <Paragraphs>189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You know more French  than you think!</vt:lpstr>
      <vt:lpstr>Borrowing</vt:lpstr>
      <vt:lpstr>English words spelled like French but pronounced differently</vt:lpstr>
      <vt:lpstr>English words spelled like French but pronounced differently</vt:lpstr>
      <vt:lpstr>English words spelled like French but pronounced differently</vt:lpstr>
      <vt:lpstr>English words spelled like French but pronounced differently</vt:lpstr>
      <vt:lpstr>English words that come from French phrases</vt:lpstr>
      <vt:lpstr>English words with French origins but spelled differently</vt:lpstr>
      <vt:lpstr>English words with French origins but spelled differently</vt:lpstr>
      <vt:lpstr>English words spelled like French but pronounced differently</vt:lpstr>
      <vt:lpstr>English words spelled like French but pronounced differently</vt:lpstr>
      <vt:lpstr>English words spelled like French but pronounced differently</vt:lpstr>
      <vt:lpstr>Why does English have all these French words?</vt:lpstr>
      <vt:lpstr>English words that borrows from French at two different periods of time</vt:lpstr>
      <vt:lpstr>French words borrowed from English</vt:lpstr>
    </vt:vector>
  </TitlesOfParts>
  <Company>School District #28 (Quesnel)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know more French than you think!</dc:title>
  <dc:creator>Yannick Plourde</dc:creator>
  <cp:lastModifiedBy>Yannick Plourde</cp:lastModifiedBy>
  <cp:revision>13</cp:revision>
  <dcterms:created xsi:type="dcterms:W3CDTF">2016-03-07T15:57:45Z</dcterms:created>
  <dcterms:modified xsi:type="dcterms:W3CDTF">2016-03-07T18:00:07Z</dcterms:modified>
</cp:coreProperties>
</file>